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0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262" r:id="rId13"/>
    <p:sldId id="281" r:id="rId14"/>
  </p:sldIdLst>
  <p:sldSz cx="10691813" cy="75596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B5"/>
    <a:srgbClr val="008FB7"/>
    <a:srgbClr val="0074B8"/>
    <a:srgbClr val="E7F3F2"/>
    <a:srgbClr val="00B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8" autoAdjust="0"/>
    <p:restoredTop sz="94646" autoAdjust="0"/>
  </p:normalViewPr>
  <p:slideViewPr>
    <p:cSldViewPr snapToGrid="0">
      <p:cViewPr>
        <p:scale>
          <a:sx n="125" d="100"/>
          <a:sy n="125" d="100"/>
        </p:scale>
        <p:origin x="486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0C3D-51E2-4968-925C-4F424E662D0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34FB5-B317-41DF-BF6A-49A07B782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67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6379-146D-408D-8293-55A9FA02EEA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7BB14-21BC-4DBA-BD3F-6833113C7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8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7BB14-21BC-4DBA-BD3F-6833113C70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30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858" y="558628"/>
            <a:ext cx="720327" cy="42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/>
          <p:nvPr userDrawn="1"/>
        </p:nvSpPr>
        <p:spPr>
          <a:xfrm>
            <a:off x="0" y="5657921"/>
            <a:ext cx="10692000" cy="1185641"/>
          </a:xfrm>
          <a:prstGeom prst="rect">
            <a:avLst/>
          </a:prstGeom>
          <a:gradFill flip="none" rotWithShape="1">
            <a:gsLst>
              <a:gs pos="60000">
                <a:srgbClr val="0088B7"/>
              </a:gs>
              <a:gs pos="0">
                <a:srgbClr val="00BBB4"/>
              </a:gs>
              <a:gs pos="100000">
                <a:srgbClr val="005CB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44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41618" y="7082900"/>
            <a:ext cx="2405658" cy="402483"/>
          </a:xfrm>
          <a:prstGeom prst="rect">
            <a:avLst/>
          </a:prstGeom>
        </p:spPr>
        <p:txBody>
          <a:bodyPr/>
          <a:lstStyle/>
          <a:p>
            <a:fld id="{CC571E19-9C6E-477A-A04B-0B628F321F6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9" name="Rectangle 3"/>
          <p:cNvSpPr/>
          <p:nvPr userDrawn="1"/>
        </p:nvSpPr>
        <p:spPr>
          <a:xfrm>
            <a:off x="0" y="1863453"/>
            <a:ext cx="10692000" cy="363600"/>
          </a:xfrm>
          <a:prstGeom prst="rect">
            <a:avLst/>
          </a:prstGeom>
          <a:gradFill flip="none" rotWithShape="1">
            <a:gsLst>
              <a:gs pos="40000">
                <a:srgbClr val="0088B7"/>
              </a:gs>
              <a:gs pos="0">
                <a:srgbClr val="00BBB4"/>
              </a:gs>
              <a:gs pos="100000">
                <a:srgbClr val="005CB9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809625" y="1637913"/>
            <a:ext cx="2771775" cy="8222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049416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00ABA5"/>
                    </a:gs>
                    <a:gs pos="100000">
                      <a:srgbClr val="018EAA"/>
                    </a:gs>
                  </a:gsLst>
                  <a:lin ang="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CONTENTS</a:t>
            </a:r>
          </a:p>
        </p:txBody>
      </p:sp>
      <p:cxnSp>
        <p:nvCxnSpPr>
          <p:cNvPr id="29" name="직선 연결선 28"/>
          <p:cNvCxnSpPr/>
          <p:nvPr userDrawn="1"/>
        </p:nvCxnSpPr>
        <p:spPr>
          <a:xfrm>
            <a:off x="0" y="5949385"/>
            <a:ext cx="10691813" cy="0"/>
          </a:xfrm>
          <a:prstGeom prst="line">
            <a:avLst/>
          </a:prstGeom>
          <a:noFill/>
          <a:ln w="6350" cap="flat" cmpd="sng" algn="ctr">
            <a:solidFill>
              <a:srgbClr val="94AABB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pic>
        <p:nvPicPr>
          <p:cNvPr id="30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858" y="558628"/>
            <a:ext cx="720327" cy="42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698c203f-5a61-463c-8b33-2eee91b42c2f"/>
          <p:cNvSpPr/>
          <p:nvPr userDrawn="1"/>
        </p:nvSpPr>
        <p:spPr>
          <a:xfrm rot="16200000">
            <a:off x="-238822" y="3633643"/>
            <a:ext cx="140230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130000"/>
              </a:lnSpc>
              <a:defRPr/>
            </a:pPr>
            <a:r>
              <a:rPr lang="en-US" altLang="ko-KR" sz="1000" spc="-30" dirty="0">
                <a:ln w="3175">
                  <a:noFill/>
                </a:ln>
                <a:gradFill>
                  <a:gsLst>
                    <a:gs pos="11579">
                      <a:srgbClr val="94AABB">
                        <a:lumMod val="60000"/>
                        <a:lumOff val="40000"/>
                      </a:srgbClr>
                    </a:gs>
                    <a:gs pos="47000">
                      <a:srgbClr val="94AABB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Privileged &amp; Confidential </a:t>
            </a:r>
          </a:p>
        </p:txBody>
      </p:sp>
      <p:sp>
        <p:nvSpPr>
          <p:cNvPr id="32" name="df4e8bec-9e56-4b25-b8b8-969d3653922f"/>
          <p:cNvSpPr/>
          <p:nvPr userDrawn="1"/>
        </p:nvSpPr>
        <p:spPr>
          <a:xfrm>
            <a:off x="10084449" y="3604949"/>
            <a:ext cx="274434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130000"/>
              </a:lnSpc>
              <a:defRPr/>
            </a:pPr>
            <a:r>
              <a:rPr lang="en-US" altLang="ko-KR" sz="1400" dirty="0">
                <a:ln w="3175">
                  <a:noFill/>
                </a:ln>
                <a:gradFill>
                  <a:gsLst>
                    <a:gs pos="11579">
                      <a:srgbClr val="94AABB">
                        <a:lumMod val="60000"/>
                        <a:lumOff val="40000"/>
                      </a:srgbClr>
                    </a:gs>
                    <a:gs pos="47000">
                      <a:srgbClr val="94AABB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60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0" y="-11508"/>
            <a:ext cx="10691813" cy="5334279"/>
            <a:chOff x="0" y="-11508"/>
            <a:chExt cx="10691813" cy="5334279"/>
          </a:xfrm>
        </p:grpSpPr>
        <p:sp>
          <p:nvSpPr>
            <p:cNvPr id="6" name="Rectangle 3"/>
            <p:cNvSpPr/>
            <p:nvPr/>
          </p:nvSpPr>
          <p:spPr>
            <a:xfrm>
              <a:off x="0" y="-11508"/>
              <a:ext cx="10691813" cy="5334279"/>
            </a:xfrm>
            <a:prstGeom prst="rect">
              <a:avLst/>
            </a:prstGeom>
            <a:gradFill flip="none" rotWithShape="1">
              <a:gsLst>
                <a:gs pos="60000">
                  <a:srgbClr val="0088B7"/>
                </a:gs>
                <a:gs pos="0">
                  <a:srgbClr val="00BBB4"/>
                </a:gs>
                <a:gs pos="100000">
                  <a:srgbClr val="005CB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gradFill>
                  <a:gsLst>
                    <a:gs pos="6250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698c203f-5a61-463c-8b33-2eee91b42c2f"/>
            <p:cNvSpPr/>
            <p:nvPr/>
          </p:nvSpPr>
          <p:spPr>
            <a:xfrm rot="16200000">
              <a:off x="-238822" y="3641722"/>
              <a:ext cx="1402307" cy="2762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130000"/>
                </a:lnSpc>
                <a:defRPr/>
              </a:pPr>
              <a:r>
                <a:rPr lang="en-US" altLang="ko-KR" sz="1000" spc="-30" dirty="0">
                  <a:ln w="3175">
                    <a:noFill/>
                  </a:ln>
                  <a:gradFill>
                    <a:gsLst>
                      <a:gs pos="6000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Privileged &amp; Confidential </a:t>
              </a:r>
            </a:p>
          </p:txBody>
        </p:sp>
        <p:sp>
          <p:nvSpPr>
            <p:cNvPr id="9" name="df4e8bec-9e56-4b25-b8b8-969d3653922f"/>
            <p:cNvSpPr/>
            <p:nvPr/>
          </p:nvSpPr>
          <p:spPr>
            <a:xfrm>
              <a:off x="10084449" y="3604949"/>
              <a:ext cx="274434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07943">
                <a:lnSpc>
                  <a:spcPct val="1300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gradFill>
                    <a:gsLst>
                      <a:gs pos="60000">
                        <a:schemeClr val="bg1">
                          <a:alpha val="3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&gt;</a:t>
              </a:r>
            </a:p>
          </p:txBody>
        </p:sp>
      </p:grp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41618" y="7082900"/>
            <a:ext cx="2405658" cy="402483"/>
          </a:xfrm>
          <a:prstGeom prst="rect">
            <a:avLst/>
          </a:prstGeom>
        </p:spPr>
        <p:txBody>
          <a:bodyPr/>
          <a:lstStyle/>
          <a:p>
            <a:fld id="{CC571E19-9C6E-477A-A04B-0B628F321F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80" y="555690"/>
            <a:ext cx="720206" cy="4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41618" y="7082900"/>
            <a:ext cx="2405658" cy="402483"/>
          </a:xfrm>
          <a:prstGeom prst="rect">
            <a:avLst/>
          </a:prstGeom>
        </p:spPr>
        <p:txBody>
          <a:bodyPr/>
          <a:lstStyle/>
          <a:p>
            <a:fld id="{CC571E19-9C6E-477A-A04B-0B628F321F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36" y="701608"/>
            <a:ext cx="654545" cy="385879"/>
          </a:xfrm>
          <a:prstGeom prst="rect">
            <a:avLst/>
          </a:prstGeom>
        </p:spPr>
      </p:pic>
      <p:sp>
        <p:nvSpPr>
          <p:cNvPr id="13" name="Rectangle 3"/>
          <p:cNvSpPr/>
          <p:nvPr userDrawn="1"/>
        </p:nvSpPr>
        <p:spPr>
          <a:xfrm>
            <a:off x="0" y="-2018"/>
            <a:ext cx="10692000" cy="70601"/>
          </a:xfrm>
          <a:prstGeom prst="rect">
            <a:avLst/>
          </a:prstGeom>
          <a:gradFill flip="none" rotWithShape="1">
            <a:gsLst>
              <a:gs pos="40000">
                <a:srgbClr val="0088B7"/>
              </a:gs>
              <a:gs pos="0">
                <a:srgbClr val="00BBB4"/>
              </a:gs>
              <a:gs pos="100000">
                <a:srgbClr val="005CB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df4e8bec-9e56-4b25-b8b8-969d3653922f"/>
          <p:cNvSpPr/>
          <p:nvPr userDrawn="1"/>
        </p:nvSpPr>
        <p:spPr>
          <a:xfrm>
            <a:off x="10084449" y="3604949"/>
            <a:ext cx="274434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130000"/>
              </a:lnSpc>
              <a:defRPr/>
            </a:pPr>
            <a:r>
              <a:rPr lang="en-US" altLang="ko-KR" sz="1400" dirty="0">
                <a:ln w="3175">
                  <a:noFill/>
                </a:ln>
                <a:gradFill>
                  <a:gsLst>
                    <a:gs pos="11579">
                      <a:srgbClr val="94AABB">
                        <a:lumMod val="60000"/>
                        <a:lumOff val="40000"/>
                      </a:srgbClr>
                    </a:gs>
                    <a:gs pos="47000">
                      <a:srgbClr val="94AABB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17" name="698c203f-5a61-463c-8b33-2eee91b42c2f"/>
          <p:cNvSpPr/>
          <p:nvPr userDrawn="1"/>
        </p:nvSpPr>
        <p:spPr>
          <a:xfrm rot="16200000">
            <a:off x="-238822" y="3633643"/>
            <a:ext cx="140230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130000"/>
              </a:lnSpc>
              <a:defRPr/>
            </a:pPr>
            <a:r>
              <a:rPr lang="en-US" altLang="ko-KR" sz="1000" spc="-30" dirty="0">
                <a:ln w="3175">
                  <a:noFill/>
                </a:ln>
                <a:gradFill>
                  <a:gsLst>
                    <a:gs pos="11579">
                      <a:srgbClr val="94AABB">
                        <a:lumMod val="60000"/>
                        <a:lumOff val="40000"/>
                      </a:srgbClr>
                    </a:gs>
                    <a:gs pos="47000">
                      <a:srgbClr val="94AABB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Privileged &amp; Confidential </a:t>
            </a:r>
          </a:p>
        </p:txBody>
      </p:sp>
      <p:cxnSp>
        <p:nvCxnSpPr>
          <p:cNvPr id="18" name="Straight Connector 3"/>
          <p:cNvCxnSpPr/>
          <p:nvPr userDrawn="1"/>
        </p:nvCxnSpPr>
        <p:spPr>
          <a:xfrm>
            <a:off x="520700" y="1300383"/>
            <a:ext cx="9650413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9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41618" y="70829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b="0" kern="1200" smtClean="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defRPr>
            </a:lvl1pPr>
          </a:lstStyle>
          <a:p>
            <a:fld id="{CC571E19-9C6E-477A-A04B-0B628F321F60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1" r:id="rId4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>
            <a:off x="1108009" y="1621198"/>
            <a:ext cx="430213" cy="0"/>
          </a:xfrm>
          <a:prstGeom prst="line">
            <a:avLst/>
          </a:prstGeom>
          <a:ln w="57150">
            <a:solidFill>
              <a:srgbClr val="00AC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f4e8bec-9e56-4b25-b8b8-969d3653922f"/>
          <p:cNvSpPr/>
          <p:nvPr/>
        </p:nvSpPr>
        <p:spPr>
          <a:xfrm>
            <a:off x="10084449" y="3604949"/>
            <a:ext cx="274434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07943">
              <a:lnSpc>
                <a:spcPct val="130000"/>
              </a:lnSpc>
              <a:defRPr/>
            </a:pPr>
            <a:r>
              <a:rPr lang="en-US" altLang="ko-KR" sz="1400" dirty="0">
                <a:ln w="3175">
                  <a:noFill/>
                </a:ln>
                <a:gradFill>
                  <a:gsLst>
                    <a:gs pos="11579">
                      <a:srgbClr val="94AABB">
                        <a:lumMod val="60000"/>
                        <a:lumOff val="40000"/>
                      </a:srgbClr>
                    </a:gs>
                    <a:gs pos="47000">
                      <a:srgbClr val="94AABB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81609" y="1881576"/>
            <a:ext cx="5801115" cy="1324839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>
            <a:defPPr>
              <a:defRPr lang="ko-KR"/>
            </a:defPPr>
            <a:lvl1pPr defTabSz="1049416">
              <a:lnSpc>
                <a:spcPct val="110000"/>
              </a:lnSpc>
              <a:defRPr sz="4000" b="1" spc="-350">
                <a:ln w="3175">
                  <a:noFill/>
                </a:ln>
                <a:gradFill>
                  <a:gsLst>
                    <a:gs pos="6250">
                      <a:schemeClr val="tx1">
                        <a:lumMod val="75000"/>
                        <a:lumOff val="25000"/>
                      </a:schemeClr>
                    </a:gs>
                    <a:gs pos="28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1049416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00" b="1" i="0" u="none" strike="noStrike" kern="0" cap="none" spc="-500" normalizeH="0" baseline="0" noProof="0" dirty="0">
                <a:ln w="3175">
                  <a:noFill/>
                </a:ln>
                <a:gradFill>
                  <a:gsLst>
                    <a:gs pos="6250">
                      <a:srgbClr val="C7D2DA">
                        <a:lumMod val="25000"/>
                      </a:srgbClr>
                    </a:gs>
                    <a:gs pos="100000">
                      <a:srgbClr val="C7D2DA">
                        <a:lumMod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법인 내부 데이터 </a:t>
            </a:r>
            <a:r>
              <a:rPr lang="ko-KR" altLang="en-US" sz="3800" kern="0" spc="-500" dirty="0">
                <a:gradFill>
                  <a:gsLst>
                    <a:gs pos="6250">
                      <a:srgbClr val="C7D2DA">
                        <a:lumMod val="25000"/>
                      </a:srgbClr>
                    </a:gs>
                    <a:gs pos="100000">
                      <a:srgbClr val="C7D2DA">
                        <a:lumMod val="25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유출 테스트</a:t>
            </a:r>
            <a:endParaRPr kumimoji="0" lang="en-US" altLang="ko-KR" sz="3800" b="1" i="0" u="none" strike="noStrike" kern="0" cap="none" spc="-500" normalizeH="0" baseline="0" noProof="0" dirty="0">
              <a:ln w="3175">
                <a:noFill/>
              </a:ln>
              <a:gradFill>
                <a:gsLst>
                  <a:gs pos="6250">
                    <a:srgbClr val="C7D2DA">
                      <a:lumMod val="25000"/>
                    </a:srgbClr>
                  </a:gs>
                  <a:gs pos="100000">
                    <a:srgbClr val="C7D2DA">
                      <a:lumMod val="2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defTabSz="1049416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0" i="0" u="none" strike="noStrike" kern="0" cap="none" spc="-500" normalizeH="0" baseline="0" noProof="0" dirty="0">
              <a:ln w="3175">
                <a:noFill/>
              </a:ln>
              <a:gradFill>
                <a:gsLst>
                  <a:gs pos="6250">
                    <a:srgbClr val="C7D2DA">
                      <a:lumMod val="25000"/>
                    </a:srgbClr>
                  </a:gs>
                  <a:gs pos="100000">
                    <a:srgbClr val="C7D2DA">
                      <a:lumMod val="2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912204"/>
              </p:ext>
            </p:extLst>
          </p:nvPr>
        </p:nvGraphicFramePr>
        <p:xfrm>
          <a:off x="1116344" y="4448994"/>
          <a:ext cx="5465431" cy="304800"/>
        </p:xfrm>
        <a:graphic>
          <a:graphicData uri="http://schemas.openxmlformats.org/drawingml/2006/table">
            <a:tbl>
              <a:tblPr firstRow="1" bandRow="1"/>
              <a:tblGrid>
                <a:gridCol w="18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5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법무법인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유한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태평양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3175">
                          <a:noFill/>
                        </a:ln>
                        <a:gradFill>
                          <a:gsLst>
                            <a:gs pos="11579">
                              <a:schemeClr val="bg2">
                                <a:lumMod val="50000"/>
                              </a:schemeClr>
                            </a:gs>
                            <a:gs pos="47000">
                              <a:schemeClr val="bg2">
                                <a:lumMod val="5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252000">
                    <a:lnL w="12700" cmpd="sng">
                      <a:solidFill>
                        <a:sysClr val="window" lastClr="FFFFFF"/>
                      </a:solidFill>
                    </a:lnL>
                    <a:lnR w="6350" cap="flat" cmpd="sng" algn="ctr">
                      <a:solidFill>
                        <a:srgbClr val="C7D2DA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0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2023</a:t>
                      </a:r>
                      <a:r>
                        <a:rPr kumimoji="0" lang="ko-KR" altLang="en-US" sz="1400" b="0" i="0" u="none" strike="noStrike" kern="1200" cap="none" spc="-10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400" b="0" i="0" u="none" strike="noStrike" kern="1200" cap="none" spc="-10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02</a:t>
                      </a:r>
                      <a:r>
                        <a:rPr kumimoji="0" lang="ko-KR" altLang="en-US" sz="1400" b="0" i="0" u="none" strike="noStrike" kern="1200" cap="none" spc="-10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400" b="0" i="0" u="none" strike="noStrike" kern="1200" cap="none" spc="-100" normalizeH="0" baseline="0" noProof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16</a:t>
                      </a:r>
                      <a:r>
                        <a:rPr kumimoji="0" lang="ko-KR" altLang="en-US" sz="1400" b="0" i="0" u="none" strike="noStrike" kern="1200" cap="none" spc="-100" normalizeH="0" baseline="0" noProof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</a:t>
                      </a:r>
                      <a:endParaRPr kumimoji="0" lang="ko-KR" altLang="en-US" sz="1400" b="0" i="0" u="none" strike="noStrike" kern="1200" cap="none" spc="-100" normalizeH="0" baseline="0" noProof="0" dirty="0">
                        <a:ln w="3175">
                          <a:noFill/>
                        </a:ln>
                        <a:gradFill>
                          <a:gsLst>
                            <a:gs pos="11579">
                              <a:schemeClr val="bg2">
                                <a:lumMod val="50000"/>
                              </a:schemeClr>
                            </a:gs>
                            <a:gs pos="47000">
                              <a:schemeClr val="bg2">
                                <a:lumMod val="5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252000" marR="252000">
                    <a:lnL w="6350" cap="flat" cmpd="sng" algn="ctr">
                      <a:solidFill>
                        <a:srgbClr val="C7D2DA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D2DA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00" normalizeH="0" baseline="0" noProof="0" dirty="0" err="1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강민송</a:t>
                      </a:r>
                      <a:r>
                        <a:rPr kumimoji="0" lang="ko-KR" altLang="en-US" sz="1400" b="0" i="0" u="none" strike="noStrike" kern="1200" cap="none" spc="-100" normalizeH="0" baseline="0" noProof="0" dirty="0">
                          <a:ln w="3175">
                            <a:noFill/>
                          </a:ln>
                          <a:gradFill>
                            <a:gsLst>
                              <a:gs pos="11579">
                                <a:schemeClr val="bg2">
                                  <a:lumMod val="50000"/>
                                </a:schemeClr>
                              </a:gs>
                              <a:gs pos="47000">
                                <a:schemeClr val="bg2">
                                  <a:lumMod val="5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전임</a:t>
                      </a:r>
                      <a:endParaRPr kumimoji="0" lang="en-US" altLang="ko-KR" sz="1400" b="0" i="0" u="none" strike="noStrike" kern="1200" cap="none" spc="-100" normalizeH="0" baseline="0" noProof="0" dirty="0">
                        <a:ln w="3175">
                          <a:noFill/>
                        </a:ln>
                        <a:gradFill>
                          <a:gsLst>
                            <a:gs pos="11579">
                              <a:schemeClr val="bg2">
                                <a:lumMod val="50000"/>
                              </a:schemeClr>
                            </a:gs>
                            <a:gs pos="47000">
                              <a:schemeClr val="bg2">
                                <a:lumMod val="5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252000" marR="252000">
                    <a:lnL w="6350" cap="flat" cmpd="sng" algn="ctr">
                      <a:solidFill>
                        <a:srgbClr val="C7D2DA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99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877202" y="401976"/>
            <a:ext cx="1508350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테스트 경로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810895" y="817658"/>
            <a:ext cx="2742905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5)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내부 메일 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– Outlook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 → 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Program</a:t>
            </a:r>
          </a:p>
        </p:txBody>
      </p:sp>
      <p:sp>
        <p:nvSpPr>
          <p:cNvPr id="4" name="TextBox 14"/>
          <p:cNvSpPr txBox="1"/>
          <p:nvPr/>
        </p:nvSpPr>
        <p:spPr bwMode="auto">
          <a:xfrm>
            <a:off x="356193" y="358765"/>
            <a:ext cx="575325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DDC516-907A-4752-8E3F-6B2063A38B6F}"/>
              </a:ext>
            </a:extLst>
          </p:cNvPr>
          <p:cNvSpPr/>
          <p:nvPr/>
        </p:nvSpPr>
        <p:spPr>
          <a:xfrm>
            <a:off x="294555" y="4879305"/>
            <a:ext cx="3489140" cy="421819"/>
          </a:xfrm>
          <a:prstGeom prst="rect">
            <a:avLst/>
          </a:prstGeom>
          <a:solidFill>
            <a:srgbClr val="00AC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lvl="0" latinLnBrk="0">
              <a:defRPr/>
            </a:pP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바탕화면→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 Program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(one note)</a:t>
            </a:r>
            <a:endParaRPr lang="ko-KR" altLang="en-US" b="1" kern="0" spc="-20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F025FE-17BF-47A4-A9A1-C104FCE3ECB1}"/>
              </a:ext>
            </a:extLst>
          </p:cNvPr>
          <p:cNvSpPr/>
          <p:nvPr/>
        </p:nvSpPr>
        <p:spPr>
          <a:xfrm>
            <a:off x="7065869" y="4879305"/>
            <a:ext cx="3430063" cy="421819"/>
          </a:xfrm>
          <a:prstGeom prst="rect">
            <a:avLst/>
          </a:prstGeom>
          <a:solidFill>
            <a:srgbClr val="0074B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lvl="0" latinLnBrk="0"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WEB Outlook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→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 Program (</a:t>
            </a:r>
            <a:r>
              <a:rPr lang="en-US" altLang="ko-KR" b="1" kern="0" spc="-200" dirty="0" err="1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kakao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, </a:t>
            </a:r>
            <a:r>
              <a:rPr lang="en-US" altLang="ko-KR" b="1" kern="0" spc="-200" dirty="0" err="1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onenote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)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B70AB3-B99C-4502-AA16-F700AA640542}"/>
              </a:ext>
            </a:extLst>
          </p:cNvPr>
          <p:cNvSpPr/>
          <p:nvPr/>
        </p:nvSpPr>
        <p:spPr bwMode="auto">
          <a:xfrm>
            <a:off x="554010" y="5335164"/>
            <a:ext cx="2982083" cy="102021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주요확장자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(PDF,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XLSX, ZIP)</a:t>
            </a: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 – ISO, 7z(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대용량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→  </a:t>
            </a:r>
            <a:r>
              <a:rPr lang="en-US" altLang="ko-KR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drag&amp;drop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허용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B58D23-72CA-4A1D-A7F3-2BFA61A67361}"/>
              </a:ext>
            </a:extLst>
          </p:cNvPr>
          <p:cNvSpPr/>
          <p:nvPr/>
        </p:nvSpPr>
        <p:spPr bwMode="auto">
          <a:xfrm>
            <a:off x="3809807" y="5348109"/>
            <a:ext cx="3316377" cy="1989712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Outlook program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→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program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en-US" altLang="ko-KR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kakao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: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Outlook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에 첨부된 대용량 링크 복제 및 다운가능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,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이외 확장자 파일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Drag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자체가 막힘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Outlook program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→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program </a:t>
            </a:r>
            <a:r>
              <a:rPr lang="en-US" altLang="ko-KR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onenote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: 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주요 확장자 기밀차단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O, 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확장자 기밀차단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7485649-0C9F-4487-AD4B-5F5369A177ED}"/>
              </a:ext>
            </a:extLst>
          </p:cNvPr>
          <p:cNvCxnSpPr>
            <a:cxnSpLocks/>
          </p:cNvCxnSpPr>
          <p:nvPr/>
        </p:nvCxnSpPr>
        <p:spPr>
          <a:xfrm>
            <a:off x="3662616" y="5395836"/>
            <a:ext cx="0" cy="1530744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C31DCE4-3AA3-4C1F-B85C-BD0FA93126CB}"/>
              </a:ext>
            </a:extLst>
          </p:cNvPr>
          <p:cNvCxnSpPr>
            <a:cxnSpLocks/>
          </p:cNvCxnSpPr>
          <p:nvPr/>
        </p:nvCxnSpPr>
        <p:spPr>
          <a:xfrm>
            <a:off x="7077235" y="5395836"/>
            <a:ext cx="0" cy="1618819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88AE8C-131F-4FE8-A49F-F44ABBEE25AD}"/>
              </a:ext>
            </a:extLst>
          </p:cNvPr>
          <p:cNvSpPr/>
          <p:nvPr/>
        </p:nvSpPr>
        <p:spPr>
          <a:xfrm>
            <a:off x="3664297" y="4879305"/>
            <a:ext cx="3461893" cy="421819"/>
          </a:xfrm>
          <a:prstGeom prst="rect">
            <a:avLst/>
          </a:prstGeom>
          <a:solidFill>
            <a:srgbClr val="008F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lvl="0" latinLnBrk="0">
              <a:defRPr/>
            </a:pPr>
            <a:r>
              <a:rPr lang="en-US" altLang="ko-KR" sz="1600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Outlook Program</a:t>
            </a:r>
            <a:r>
              <a:rPr kumimoji="0" lang="en-US" altLang="ko-KR" sz="16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600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→ </a:t>
            </a:r>
            <a:r>
              <a:rPr lang="en-US" altLang="ko-KR" sz="1600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Program(</a:t>
            </a:r>
            <a:r>
              <a:rPr lang="en-US" altLang="ko-KR" sz="1600" b="1" kern="0" spc="-200" dirty="0" err="1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kakao</a:t>
            </a:r>
            <a:r>
              <a:rPr lang="en-US" altLang="ko-KR" sz="1600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, </a:t>
            </a:r>
            <a:r>
              <a:rPr lang="en-US" altLang="ko-KR" sz="1600" b="1" kern="0" spc="-200" dirty="0" err="1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onenote</a:t>
            </a:r>
            <a:r>
              <a:rPr lang="en-US" altLang="ko-KR" sz="1600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)</a:t>
            </a:r>
            <a:endParaRPr kumimoji="0" lang="ko-KR" altLang="en-US" sz="16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EA251F-0822-4CE9-BBE9-45EA9DDD2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77" b="-1218"/>
          <a:stretch/>
        </p:blipFill>
        <p:spPr>
          <a:xfrm>
            <a:off x="329643" y="1539180"/>
            <a:ext cx="3266077" cy="3192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E9D973-6EFE-4C21-BEB5-F61E34D7A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22"/>
          <a:stretch/>
        </p:blipFill>
        <p:spPr>
          <a:xfrm>
            <a:off x="3650404" y="1539771"/>
            <a:ext cx="3391004" cy="918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ss-3" descr="3 단계 스크린샷.">
            <a:extLst>
              <a:ext uri="{FF2B5EF4-FFF2-40B4-BE49-F238E27FC236}">
                <a16:creationId xmlns:a16="http://schemas.microsoft.com/office/drawing/2014/main" id="{62A657CA-E9B9-49F0-9874-3808CB38836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5" t="67611" r="8660" b="24772"/>
          <a:stretch/>
        </p:blipFill>
        <p:spPr bwMode="auto">
          <a:xfrm>
            <a:off x="3650403" y="2505436"/>
            <a:ext cx="3391003" cy="839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1AA525-26A4-4D6C-B6EE-D5864126E2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866"/>
          <a:stretch/>
        </p:blipFill>
        <p:spPr>
          <a:xfrm>
            <a:off x="7126184" y="1539179"/>
            <a:ext cx="2981407" cy="140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059DEE-DD60-4B28-AB3F-E2342B30EB00}"/>
              </a:ext>
            </a:extLst>
          </p:cNvPr>
          <p:cNvSpPr/>
          <p:nvPr/>
        </p:nvSpPr>
        <p:spPr bwMode="auto">
          <a:xfrm>
            <a:off x="7404546" y="5348109"/>
            <a:ext cx="3287267" cy="166654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Web Outlook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→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en-US" altLang="ko-KR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kakao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: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파일 전송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X,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파일 정보 및 경로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</a:t>
            </a: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Web Outlook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→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en-US" altLang="ko-KR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onenote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: 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용량 상관없이 모든 확장자 업로드 가능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출처를 누르면 자동으로 다운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C8664B3-C50E-43CD-A708-7745201C47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385" b="15078"/>
          <a:stretch/>
        </p:blipFill>
        <p:spPr>
          <a:xfrm>
            <a:off x="7126184" y="3205884"/>
            <a:ext cx="2981407" cy="15258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2137B7-29A4-497B-8808-89ABD8FBB3EC}"/>
              </a:ext>
            </a:extLst>
          </p:cNvPr>
          <p:cNvSpPr/>
          <p:nvPr/>
        </p:nvSpPr>
        <p:spPr>
          <a:xfrm>
            <a:off x="9175704" y="1379361"/>
            <a:ext cx="931887" cy="135436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kakao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CE58C-D7D4-4101-A6EA-FA8253610D1F}"/>
              </a:ext>
            </a:extLst>
          </p:cNvPr>
          <p:cNvSpPr/>
          <p:nvPr/>
        </p:nvSpPr>
        <p:spPr>
          <a:xfrm>
            <a:off x="9175704" y="3046066"/>
            <a:ext cx="931887" cy="135436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onenote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B413E6-3B5C-41F6-ACF2-69FF47320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337" y="3212600"/>
            <a:ext cx="1495604" cy="166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C4AEDC-9B7C-43A3-9F87-EE48897D8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764" y="3590685"/>
            <a:ext cx="3391003" cy="125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DDA82F-51E3-48C1-AA2D-ECF153845A23}"/>
              </a:ext>
            </a:extLst>
          </p:cNvPr>
          <p:cNvSpPr/>
          <p:nvPr/>
        </p:nvSpPr>
        <p:spPr>
          <a:xfrm>
            <a:off x="6109519" y="1379361"/>
            <a:ext cx="931887" cy="135436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kakao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95DD31-C97D-4639-BF63-32D265967AB1}"/>
              </a:ext>
            </a:extLst>
          </p:cNvPr>
          <p:cNvSpPr/>
          <p:nvPr/>
        </p:nvSpPr>
        <p:spPr>
          <a:xfrm>
            <a:off x="6109519" y="3432245"/>
            <a:ext cx="931887" cy="135436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onenote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32477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372121-28CA-4958-96CD-E0E48F6D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71E19-9C6E-477A-A04B-0B628F321F60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79081A-248D-4BA6-8663-F6EFB0C0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191107"/>
              </p:ext>
            </p:extLst>
          </p:nvPr>
        </p:nvGraphicFramePr>
        <p:xfrm>
          <a:off x="875680" y="2470403"/>
          <a:ext cx="9085940" cy="2735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485">
                  <a:extLst>
                    <a:ext uri="{9D8B030D-6E8A-4147-A177-3AD203B41FA5}">
                      <a16:colId xmlns:a16="http://schemas.microsoft.com/office/drawing/2014/main" val="613224069"/>
                    </a:ext>
                  </a:extLst>
                </a:gridCol>
                <a:gridCol w="2271485">
                  <a:extLst>
                    <a:ext uri="{9D8B030D-6E8A-4147-A177-3AD203B41FA5}">
                      <a16:colId xmlns:a16="http://schemas.microsoft.com/office/drawing/2014/main" val="2564234577"/>
                    </a:ext>
                  </a:extLst>
                </a:gridCol>
                <a:gridCol w="2271485">
                  <a:extLst>
                    <a:ext uri="{9D8B030D-6E8A-4147-A177-3AD203B41FA5}">
                      <a16:colId xmlns:a16="http://schemas.microsoft.com/office/drawing/2014/main" val="3579672220"/>
                    </a:ext>
                  </a:extLst>
                </a:gridCol>
                <a:gridCol w="2271485">
                  <a:extLst>
                    <a:ext uri="{9D8B030D-6E8A-4147-A177-3AD203B41FA5}">
                      <a16:colId xmlns:a16="http://schemas.microsoft.com/office/drawing/2014/main" val="1198560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4B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ONENOTE</a:t>
                      </a:r>
                      <a:endParaRPr lang="ko-KR" altLang="en-US" dirty="0"/>
                    </a:p>
                  </a:txBody>
                  <a:tcPr>
                    <a:solidFill>
                      <a:srgbClr val="0074B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GOOGLE</a:t>
                      </a:r>
                      <a:endParaRPr lang="ko-KR" altLang="en-US" dirty="0"/>
                    </a:p>
                  </a:txBody>
                  <a:tcPr>
                    <a:solidFill>
                      <a:srgbClr val="0074B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KAKAO</a:t>
                      </a:r>
                      <a:endParaRPr lang="ko-KR" altLang="en-US" dirty="0"/>
                    </a:p>
                  </a:txBody>
                  <a:tcPr>
                    <a:solidFill>
                      <a:srgbClr val="0074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19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바탕화면→</a:t>
                      </a:r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  <a:endParaRPr lang="ko-KR" altLang="en-US" sz="1300" b="1" i="0" kern="1200" spc="-150" dirty="0">
                        <a:ln w="9525"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AC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spc="-150" dirty="0" err="1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Drag&amp;drop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기밀탐지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spc="-150" dirty="0" err="1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Drag&amp;drop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기밀탐지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38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Outlook(p)</a:t>
                      </a:r>
                      <a:r>
                        <a:rPr lang="ko-KR" altLang="en-US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endParaRPr lang="ko-KR" altLang="en-US" sz="1300" b="1" i="0" kern="1200" spc="-150" dirty="0">
                        <a:ln w="9525"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AC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19MB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↓ 모든 확장자 기밀탐지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용량제한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모든 확장자 기밀탐지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99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Outlook(w)</a:t>
                      </a:r>
                      <a:r>
                        <a:rPr lang="ko-KR" altLang="en-US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endParaRPr lang="ko-KR" altLang="en-US" sz="1300" b="1" i="0" kern="1200" spc="-150" dirty="0">
                        <a:ln w="9525"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Drag 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자체 막힘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Drag 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자체 막힘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263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바탕화면 → </a:t>
                      </a:r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program</a:t>
                      </a:r>
                      <a:endParaRPr lang="ko-KR" altLang="en-US" sz="1300" b="1" i="0" kern="1200" spc="-150" dirty="0">
                        <a:ln w="9525"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C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주요 제외 압축 확장자 기밀탐지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주요 제외 압축 확장자 기밀탐지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098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Outlook(p)</a:t>
                      </a:r>
                      <a:r>
                        <a:rPr lang="ko-KR" altLang="en-US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program</a:t>
                      </a:r>
                      <a:endParaRPr lang="ko-KR" altLang="en-US" sz="1300" b="1" i="0" kern="1200" spc="-150" dirty="0">
                        <a:ln w="9525"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AC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주요 제외 압축 확장자 기밀탐지 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07943" rtl="0" eaLnBrk="1" latinLnBrk="1" hangingPunct="1"/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Drag 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자체 막힘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3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Outlook(w)</a:t>
                      </a:r>
                      <a:r>
                        <a:rPr lang="ko-KR" altLang="en-US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→ </a:t>
                      </a:r>
                      <a:r>
                        <a:rPr lang="en-US" altLang="ko-KR" sz="1300" b="1" i="0" kern="1200" spc="-150" dirty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program</a:t>
                      </a:r>
                      <a:endParaRPr lang="ko-KR" altLang="en-US" sz="1300" b="1" i="0" kern="1200" spc="-150" dirty="0">
                        <a:ln w="9525"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AC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용량제한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모든 확장자 기밀탐지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파일정보만 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DRAG 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b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실질적 유출</a:t>
                      </a:r>
                      <a:r>
                        <a:rPr lang="en-US" altLang="ko-KR" sz="1300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x)</a:t>
                      </a:r>
                      <a:endParaRPr lang="ko-KR" altLang="en-US" sz="1300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584786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EF26B672-E81B-49D4-83C3-8C021B533A9B}"/>
              </a:ext>
            </a:extLst>
          </p:cNvPr>
          <p:cNvSpPr txBox="1"/>
          <p:nvPr/>
        </p:nvSpPr>
        <p:spPr>
          <a:xfrm>
            <a:off x="877202" y="401976"/>
            <a:ext cx="1508350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테스트 경로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3B16C00-8DF0-472B-ADD7-96FF5A43E8E3}"/>
              </a:ext>
            </a:extLst>
          </p:cNvPr>
          <p:cNvSpPr txBox="1"/>
          <p:nvPr/>
        </p:nvSpPr>
        <p:spPr>
          <a:xfrm>
            <a:off x="810895" y="817658"/>
            <a:ext cx="2856398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5)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내부 메일 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– Outlook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 취약성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요약</a:t>
            </a:r>
            <a:endParaRPr lang="en-US" altLang="ko-KR" sz="1600" spc="-200" dirty="0">
              <a:ln w="3175">
                <a:noFill/>
              </a:ln>
              <a:gradFill>
                <a:gsLst>
                  <a:gs pos="6250">
                    <a:prstClr val="black">
                      <a:lumMod val="75000"/>
                      <a:lumOff val="25000"/>
                    </a:prstClr>
                  </a:gs>
                  <a:gs pos="28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2663D85C-0D6F-4FD5-BB48-137726AD10C0}"/>
              </a:ext>
            </a:extLst>
          </p:cNvPr>
          <p:cNvSpPr txBox="1"/>
          <p:nvPr/>
        </p:nvSpPr>
        <p:spPr bwMode="auto">
          <a:xfrm>
            <a:off x="356193" y="358765"/>
            <a:ext cx="575325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F3208C-625C-4459-A155-03E377614404}"/>
              </a:ext>
            </a:extLst>
          </p:cNvPr>
          <p:cNvSpPr/>
          <p:nvPr/>
        </p:nvSpPr>
        <p:spPr>
          <a:xfrm>
            <a:off x="875680" y="3243828"/>
            <a:ext cx="6805280" cy="3604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CCE3D8-A6B2-4F1A-A260-C16DDA150773}"/>
              </a:ext>
            </a:extLst>
          </p:cNvPr>
          <p:cNvSpPr/>
          <p:nvPr/>
        </p:nvSpPr>
        <p:spPr>
          <a:xfrm>
            <a:off x="875680" y="4728839"/>
            <a:ext cx="4542140" cy="477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10BBBF-EA86-4399-9678-CF00EE589D0E}"/>
              </a:ext>
            </a:extLst>
          </p:cNvPr>
          <p:cNvCxnSpPr/>
          <p:nvPr/>
        </p:nvCxnSpPr>
        <p:spPr>
          <a:xfrm>
            <a:off x="875680" y="3970020"/>
            <a:ext cx="95256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42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각 삼각형 46"/>
          <p:cNvSpPr/>
          <p:nvPr/>
        </p:nvSpPr>
        <p:spPr>
          <a:xfrm rot="5400000">
            <a:off x="5482715" y="2037605"/>
            <a:ext cx="429229" cy="429229"/>
          </a:xfrm>
          <a:prstGeom prst="rtTriangle">
            <a:avLst/>
          </a:prstGeom>
          <a:solidFill>
            <a:srgbClr val="0086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74B8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각 삼각형 47"/>
          <p:cNvSpPr/>
          <p:nvPr/>
        </p:nvSpPr>
        <p:spPr>
          <a:xfrm rot="16200000">
            <a:off x="9295410" y="6065840"/>
            <a:ext cx="429229" cy="429229"/>
          </a:xfrm>
          <a:prstGeom prst="rtTriangle">
            <a:avLst/>
          </a:prstGeom>
          <a:solidFill>
            <a:srgbClr val="0086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74B8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546130" y="2099009"/>
            <a:ext cx="4105275" cy="433136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각 삼각형 49"/>
          <p:cNvSpPr/>
          <p:nvPr/>
        </p:nvSpPr>
        <p:spPr>
          <a:xfrm rot="16200000">
            <a:off x="4845596" y="6065840"/>
            <a:ext cx="429229" cy="429229"/>
          </a:xfrm>
          <a:prstGeom prst="rtTriangle">
            <a:avLst/>
          </a:prstGeom>
          <a:solidFill>
            <a:srgbClr val="00AC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각 삼각형 50"/>
          <p:cNvSpPr/>
          <p:nvPr/>
        </p:nvSpPr>
        <p:spPr>
          <a:xfrm rot="5400000">
            <a:off x="1035348" y="2037606"/>
            <a:ext cx="429229" cy="429229"/>
          </a:xfrm>
          <a:prstGeom prst="rtTriangle">
            <a:avLst/>
          </a:prstGeom>
          <a:solidFill>
            <a:srgbClr val="00AC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5451" y="2099009"/>
            <a:ext cx="4106787" cy="433136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88697" y="2294621"/>
            <a:ext cx="1047723" cy="434543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-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ACB5"/>
                    </a:gs>
                    <a:gs pos="15000">
                      <a:srgbClr val="00ACB5"/>
                    </a:gs>
                  </a:gsLst>
                  <a:lin ang="0" scaled="1"/>
                  <a:tileRect/>
                </a:gradFill>
                <a:effectLst/>
                <a:uLnTx/>
                <a:uFillTx/>
              </a:rPr>
              <a:t>해결</a:t>
            </a:r>
            <a:r>
              <a:rPr lang="ko-KR" altLang="en-US" sz="2000" kern="0" spc="-200" dirty="0">
                <a:gradFill>
                  <a:gsLst>
                    <a:gs pos="17969">
                      <a:prstClr val="black">
                        <a:lumMod val="75000"/>
                        <a:lumOff val="25000"/>
                      </a:prstClr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</a:rPr>
              <a:t> 방안</a:t>
            </a:r>
            <a:endParaRPr kumimoji="0" lang="en-US" altLang="ko-KR" sz="2000" b="0" i="0" u="none" strike="noStrike" kern="0" cap="none" spc="-200" normalizeH="0" baseline="0" noProof="0" dirty="0">
              <a:ln>
                <a:noFill/>
              </a:ln>
              <a:gradFill>
                <a:gsLst>
                  <a:gs pos="17969">
                    <a:prstClr val="black">
                      <a:lumMod val="75000"/>
                      <a:lumOff val="25000"/>
                    </a:prstClr>
                  </a:gs>
                  <a:gs pos="4000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348844" y="2856558"/>
            <a:ext cx="3600000" cy="0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55" name="직사각형 54"/>
          <p:cNvSpPr/>
          <p:nvPr/>
        </p:nvSpPr>
        <p:spPr>
          <a:xfrm>
            <a:off x="2384065" y="3570780"/>
            <a:ext cx="2629443" cy="98565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rtlCol="0" anchor="t" anchorCtr="0">
            <a:spAutoFit/>
          </a:bodyPr>
          <a:lstStyle/>
          <a:p>
            <a:pPr defTabSz="1043056">
              <a:lnSpc>
                <a:spcPct val="130000"/>
              </a:lnSpc>
              <a:spcAft>
                <a:spcPts val="200"/>
              </a:spcAft>
              <a:buClr>
                <a:prstClr val="black">
                  <a:lumMod val="75000"/>
                  <a:lumOff val="25000"/>
                </a:prstClr>
              </a:buClr>
              <a:buSzPct val="85000"/>
              <a:defRPr/>
            </a:pPr>
            <a:r>
              <a:rPr lang="en-US" altLang="ko-KR" sz="1500" b="1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ZIP </a:t>
            </a:r>
            <a:r>
              <a:rPr lang="ko-KR" altLang="en-US" sz="1500" b="1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제외 기밀탐지 </a:t>
            </a:r>
            <a:r>
              <a:rPr lang="en-US" altLang="ko-KR" sz="1500" b="1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</a:t>
            </a:r>
          </a:p>
          <a:p>
            <a:pPr marL="266700" indent="-180975" defTabSz="1043056">
              <a:lnSpc>
                <a:spcPct val="135000"/>
              </a:lnSpc>
              <a:buClr>
                <a:schemeClr val="tx1">
                  <a:lumMod val="75000"/>
                  <a:lumOff val="25000"/>
                </a:schemeClr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탐지 확장자 추가 </a:t>
            </a:r>
            <a:r>
              <a:rPr lang="en-US" altLang="ko-KR" sz="14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(iso, 7z, tar)</a:t>
            </a:r>
            <a:endParaRPr lang="ko-KR" altLang="en-US" sz="1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atin typeface="+mn-ea"/>
            </a:endParaRPr>
          </a:p>
          <a:p>
            <a:pPr marL="266700" indent="-180975" defTabSz="1043056">
              <a:lnSpc>
                <a:spcPct val="135000"/>
              </a:lnSpc>
              <a:buClr>
                <a:schemeClr val="tx1">
                  <a:lumMod val="75000"/>
                  <a:lumOff val="25000"/>
                </a:schemeClr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Notion, </a:t>
            </a:r>
            <a:r>
              <a:rPr lang="en-US" altLang="ko-KR" sz="1400" spc="-15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kakao</a:t>
            </a:r>
            <a:r>
              <a:rPr lang="en-US" altLang="ko-KR" sz="14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, git-hub bash</a:t>
            </a:r>
            <a:endParaRPr lang="ko-KR" altLang="en-US" sz="1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84065" y="4690003"/>
            <a:ext cx="2629443" cy="98565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rtlCol="0" anchor="t" anchorCtr="0">
            <a:spAutoFit/>
          </a:bodyPr>
          <a:lstStyle/>
          <a:p>
            <a:pPr defTabSz="1043056">
              <a:lnSpc>
                <a:spcPct val="130000"/>
              </a:lnSpc>
              <a:spcAft>
                <a:spcPts val="200"/>
              </a:spcAft>
              <a:buClr>
                <a:prstClr val="black">
                  <a:lumMod val="75000"/>
                  <a:lumOff val="25000"/>
                </a:prstClr>
              </a:buClr>
              <a:buSzPct val="85000"/>
              <a:defRPr/>
            </a:pPr>
            <a:r>
              <a:rPr lang="ko-KR" altLang="en-US" sz="1500" b="1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업로드 차단 블랙리스트 확인</a:t>
            </a:r>
            <a:endParaRPr lang="en-US" altLang="ko-KR" sz="1500" b="1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266700" indent="-180975" defTabSz="1043056">
              <a:lnSpc>
                <a:spcPct val="135000"/>
              </a:lnSpc>
              <a:buClr>
                <a:schemeClr val="tx1">
                  <a:lumMod val="75000"/>
                  <a:lumOff val="25000"/>
                </a:schemeClr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어플리케이션 블랙리스트 추가</a:t>
            </a:r>
          </a:p>
          <a:p>
            <a:pPr marL="266700" indent="-180975" defTabSz="1043056">
              <a:lnSpc>
                <a:spcPct val="135000"/>
              </a:lnSpc>
              <a:buClr>
                <a:schemeClr val="tx1">
                  <a:lumMod val="75000"/>
                  <a:lumOff val="25000"/>
                </a:schemeClr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Notion, git-hub(desktop/bash)</a:t>
            </a:r>
            <a:endParaRPr lang="ko-KR" altLang="en-US" sz="1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95617" y="2294621"/>
            <a:ext cx="1278555" cy="434543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-2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86B7"/>
                    </a:gs>
                    <a:gs pos="30000">
                      <a:srgbClr val="0086B7"/>
                    </a:gs>
                  </a:gsLst>
                  <a:lin ang="0" scaled="1"/>
                  <a:tileRect/>
                </a:gradFill>
                <a:effectLst/>
                <a:uLnTx/>
                <a:uFillTx/>
              </a:rPr>
              <a:t>해결책</a:t>
            </a:r>
            <a:r>
              <a:rPr lang="ko-KR" altLang="en-US" sz="2000" kern="0" spc="-200" dirty="0">
                <a:gradFill>
                  <a:gsLst>
                    <a:gs pos="17969">
                      <a:prstClr val="black">
                        <a:lumMod val="75000"/>
                        <a:lumOff val="25000"/>
                      </a:prstClr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</a:rPr>
              <a:t> </a:t>
            </a:r>
            <a:r>
              <a:rPr kumimoji="0" lang="ko-KR" altLang="en-US" sz="2000" b="0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17969">
                      <a:prstClr val="black">
                        <a:lumMod val="75000"/>
                        <a:lumOff val="25000"/>
                      </a:prstClr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</a:rPr>
              <a:t>모색</a:t>
            </a:r>
            <a:endParaRPr kumimoji="0" lang="en-US" altLang="ko-KR" sz="2000" b="0" i="0" u="none" strike="noStrike" kern="0" cap="none" spc="-200" normalizeH="0" baseline="0" noProof="0" dirty="0">
              <a:ln>
                <a:noFill/>
              </a:ln>
              <a:gradFill>
                <a:gsLst>
                  <a:gs pos="17969">
                    <a:prstClr val="black">
                      <a:lumMod val="75000"/>
                      <a:lumOff val="25000"/>
                    </a:prstClr>
                  </a:gs>
                  <a:gs pos="4000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5742212" y="2856558"/>
            <a:ext cx="3600000" cy="0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60" name="직사각형 59"/>
          <p:cNvSpPr/>
          <p:nvPr/>
        </p:nvSpPr>
        <p:spPr>
          <a:xfrm>
            <a:off x="6880582" y="4032960"/>
            <a:ext cx="2629443" cy="12570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rtlCol="0" anchor="t" anchorCtr="0">
            <a:spAutoFit/>
          </a:bodyPr>
          <a:lstStyle/>
          <a:p>
            <a:pPr defTabSz="1043056">
              <a:lnSpc>
                <a:spcPct val="130000"/>
              </a:lnSpc>
              <a:spcAft>
                <a:spcPts val="200"/>
              </a:spcAft>
              <a:buClr>
                <a:prstClr val="black">
                  <a:lumMod val="75000"/>
                  <a:lumOff val="25000"/>
                </a:prstClr>
              </a:buClr>
              <a:buSzPct val="85000"/>
              <a:defRPr/>
            </a:pPr>
            <a:r>
              <a:rPr lang="ko-KR" altLang="en-US" sz="1500" b="1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내부 정보 유출 해결책 필요</a:t>
            </a:r>
            <a:endParaRPr lang="en-US" altLang="ko-KR" sz="1500" b="1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266700" indent="-180975" defTabSz="1043056">
              <a:lnSpc>
                <a:spcPct val="135000"/>
              </a:lnSpc>
              <a:buClr>
                <a:schemeClr val="tx1">
                  <a:lumMod val="75000"/>
                  <a:lumOff val="25000"/>
                </a:schemeClr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모바일 화면 캡처 방지</a:t>
            </a:r>
            <a:endParaRPr lang="en-US" altLang="ko-KR" sz="1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atin typeface="+mn-ea"/>
            </a:endParaRPr>
          </a:p>
          <a:p>
            <a:pPr marL="266700" indent="-180975" defTabSz="1043056">
              <a:lnSpc>
                <a:spcPct val="135000"/>
              </a:lnSpc>
              <a:buClr>
                <a:schemeClr val="tx1">
                  <a:lumMod val="75000"/>
                  <a:lumOff val="25000"/>
                </a:schemeClr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첨부파일 다운로드 금지</a:t>
            </a:r>
            <a:endParaRPr lang="en-US" altLang="ko-KR" sz="1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atin typeface="+mn-ea"/>
            </a:endParaRPr>
          </a:p>
          <a:p>
            <a:pPr marL="85725" defTabSz="1043056">
              <a:lnSpc>
                <a:spcPct val="135000"/>
              </a:lnSpc>
              <a:buClr>
                <a:schemeClr val="tx1">
                  <a:lumMod val="75000"/>
                  <a:lumOff val="25000"/>
                </a:schemeClr>
              </a:buClr>
              <a:buSzPct val="70000"/>
              <a:defRPr/>
            </a:pPr>
            <a:r>
              <a:rPr lang="en-US" altLang="ko-KR" sz="14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ex) </a:t>
            </a:r>
            <a:r>
              <a:rPr lang="en-US" altLang="ko-KR" sz="1400" spc="-15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atin typeface="+mn-ea"/>
              </a:rPr>
              <a:t>mailsafer</a:t>
            </a:r>
            <a:endParaRPr lang="ko-KR" altLang="en-US" sz="1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atin typeface="+mn-ea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358595" y="4769507"/>
            <a:ext cx="800035" cy="800035"/>
          </a:xfrm>
          <a:prstGeom prst="ellipse">
            <a:avLst/>
          </a:prstGeom>
          <a:solidFill>
            <a:srgbClr val="00BBB4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358595" y="3667052"/>
            <a:ext cx="800035" cy="800035"/>
          </a:xfrm>
          <a:prstGeom prst="ellipse">
            <a:avLst/>
          </a:prstGeom>
          <a:solidFill>
            <a:srgbClr val="00BBB4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871501" y="4129232"/>
            <a:ext cx="800035" cy="800035"/>
          </a:xfrm>
          <a:prstGeom prst="ellipse">
            <a:avLst/>
          </a:prstGeom>
          <a:solidFill>
            <a:srgbClr val="009EB6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슬라이드 번호 개체 틀 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71E19-9C6E-477A-A04B-0B628F321F6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CC84DFE-91A6-4324-9087-72C3C2C15162}"/>
              </a:ext>
            </a:extLst>
          </p:cNvPr>
          <p:cNvSpPr txBox="1"/>
          <p:nvPr/>
        </p:nvSpPr>
        <p:spPr>
          <a:xfrm>
            <a:off x="1473667" y="3615051"/>
            <a:ext cx="650178" cy="861774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altLang="ko-KR" b="1" dirty="0">
                <a:gradFill>
                  <a:gsLst>
                    <a:gs pos="3906">
                      <a:srgbClr val="00ACB5"/>
                    </a:gs>
                    <a:gs pos="17969">
                      <a:srgbClr val="00ACB5"/>
                    </a:gs>
                  </a:gsLst>
                  <a:lin ang="0" scaled="1"/>
                </a:gradFill>
                <a:latin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1600" b="1" spc="-150" dirty="0">
                <a:gradFill>
                  <a:gsLst>
                    <a:gs pos="3906">
                      <a:schemeClr val="tx1">
                        <a:lumMod val="75000"/>
                        <a:lumOff val="25000"/>
                      </a:schemeClr>
                    </a:gs>
                    <a:gs pos="17969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압축</a:t>
            </a:r>
            <a:endParaRPr lang="en-US" altLang="ko-KR" sz="1600" b="1" spc="-150" dirty="0">
              <a:gradFill>
                <a:gsLst>
                  <a:gs pos="3906">
                    <a:schemeClr val="tx1">
                      <a:lumMod val="75000"/>
                      <a:lumOff val="25000"/>
                    </a:schemeClr>
                  </a:gs>
                  <a:gs pos="17969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pPr algn="ctr"/>
            <a:r>
              <a:rPr lang="ko-KR" altLang="en-US" sz="1600" b="1" spc="-150" dirty="0">
                <a:gradFill>
                  <a:gsLst>
                    <a:gs pos="3906">
                      <a:schemeClr val="tx1">
                        <a:lumMod val="75000"/>
                        <a:lumOff val="25000"/>
                      </a:schemeClr>
                    </a:gs>
                    <a:gs pos="17969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확장자</a:t>
            </a:r>
            <a:endParaRPr lang="en-US" altLang="ko-KR" sz="1600" spc="-150" dirty="0">
              <a:gradFill>
                <a:gsLst>
                  <a:gs pos="3906">
                    <a:schemeClr val="tx1">
                      <a:lumMod val="75000"/>
                      <a:lumOff val="25000"/>
                    </a:schemeClr>
                  </a:gs>
                  <a:gs pos="17969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053D65-0AEE-4BAF-BC02-749AD84A1F38}"/>
              </a:ext>
            </a:extLst>
          </p:cNvPr>
          <p:cNvSpPr txBox="1"/>
          <p:nvPr/>
        </p:nvSpPr>
        <p:spPr>
          <a:xfrm>
            <a:off x="1473667" y="4722450"/>
            <a:ext cx="650178" cy="892552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altLang="ko-KR" b="1" dirty="0">
                <a:gradFill>
                  <a:gsLst>
                    <a:gs pos="3906">
                      <a:srgbClr val="00ACB5"/>
                    </a:gs>
                    <a:gs pos="17969">
                      <a:srgbClr val="00ACB5"/>
                    </a:gs>
                  </a:gsLst>
                  <a:lin ang="0" scaled="1"/>
                </a:gradFill>
                <a:latin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1600" b="1" spc="-150" dirty="0">
                <a:gradFill>
                  <a:gsLst>
                    <a:gs pos="3906">
                      <a:schemeClr val="tx1">
                        <a:lumMod val="75000"/>
                        <a:lumOff val="25000"/>
                      </a:schemeClr>
                    </a:gs>
                    <a:gs pos="17969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업로드</a:t>
            </a:r>
            <a:endParaRPr lang="en-US" altLang="ko-KR" sz="1600" b="1" spc="-150" dirty="0">
              <a:gradFill>
                <a:gsLst>
                  <a:gs pos="3906">
                    <a:schemeClr val="tx1">
                      <a:lumMod val="75000"/>
                      <a:lumOff val="25000"/>
                    </a:schemeClr>
                  </a:gs>
                  <a:gs pos="17969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pPr algn="ctr"/>
            <a:r>
              <a:rPr lang="ko-KR" altLang="en-US" sz="1600" b="1" spc="-150" dirty="0">
                <a:gradFill>
                  <a:gsLst>
                    <a:gs pos="3906">
                      <a:schemeClr val="tx1">
                        <a:lumMod val="75000"/>
                        <a:lumOff val="25000"/>
                      </a:schemeClr>
                    </a:gs>
                    <a:gs pos="17969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차단</a:t>
            </a:r>
            <a:endParaRPr lang="en-US" altLang="ko-KR" sz="1600" spc="-150" dirty="0">
              <a:gradFill>
                <a:gsLst>
                  <a:gs pos="3906">
                    <a:schemeClr val="tx1">
                      <a:lumMod val="75000"/>
                      <a:lumOff val="25000"/>
                    </a:schemeClr>
                  </a:gs>
                  <a:gs pos="17969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C74782-47B0-48F5-8CB9-C68FA5165CD6}"/>
              </a:ext>
            </a:extLst>
          </p:cNvPr>
          <p:cNvSpPr txBox="1"/>
          <p:nvPr/>
        </p:nvSpPr>
        <p:spPr>
          <a:xfrm>
            <a:off x="5977033" y="4094900"/>
            <a:ext cx="650178" cy="861774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altLang="ko-KR" b="1" dirty="0">
                <a:gradFill>
                  <a:gsLst>
                    <a:gs pos="3125">
                      <a:srgbClr val="0086B7"/>
                    </a:gs>
                    <a:gs pos="21000">
                      <a:srgbClr val="0086B7"/>
                    </a:gs>
                  </a:gsLst>
                  <a:lin ang="3600000" scaled="0"/>
                </a:gradFill>
                <a:latin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1600" b="1" spc="-150" dirty="0">
                <a:gradFill>
                  <a:gsLst>
                    <a:gs pos="11719">
                      <a:schemeClr val="tx1">
                        <a:lumMod val="75000"/>
                        <a:lumOff val="25000"/>
                      </a:schemeClr>
                    </a:gs>
                    <a:gs pos="21000">
                      <a:schemeClr val="tx1">
                        <a:lumMod val="75000"/>
                        <a:lumOff val="25000"/>
                      </a:schemeClr>
                    </a:gs>
                  </a:gsLst>
                  <a:lin ang="3600000" scaled="0"/>
                </a:gradFill>
              </a:rPr>
              <a:t>모바일</a:t>
            </a:r>
            <a:endParaRPr lang="en-US" altLang="ko-KR" sz="1600" b="1" spc="-150" dirty="0">
              <a:gradFill>
                <a:gsLst>
                  <a:gs pos="11719">
                    <a:schemeClr val="tx1">
                      <a:lumMod val="75000"/>
                      <a:lumOff val="25000"/>
                    </a:schemeClr>
                  </a:gs>
                  <a:gs pos="21000">
                    <a:schemeClr val="tx1">
                      <a:lumMod val="75000"/>
                      <a:lumOff val="25000"/>
                    </a:schemeClr>
                  </a:gs>
                </a:gsLst>
                <a:lin ang="3600000" scaled="0"/>
              </a:gradFill>
            </a:endParaRPr>
          </a:p>
          <a:p>
            <a:pPr algn="ctr"/>
            <a:r>
              <a:rPr lang="ko-KR" altLang="en-US" sz="1600" b="1" spc="-150" dirty="0">
                <a:gradFill>
                  <a:gsLst>
                    <a:gs pos="11719">
                      <a:schemeClr val="tx1">
                        <a:lumMod val="75000"/>
                        <a:lumOff val="25000"/>
                      </a:schemeClr>
                    </a:gs>
                    <a:gs pos="21000">
                      <a:schemeClr val="tx1">
                        <a:lumMod val="75000"/>
                        <a:lumOff val="25000"/>
                      </a:schemeClr>
                    </a:gs>
                  </a:gsLst>
                  <a:lin ang="3600000" scaled="0"/>
                </a:gradFill>
              </a:rPr>
              <a:t>메일</a:t>
            </a:r>
            <a:endParaRPr lang="en-US" altLang="ko-KR" sz="1600" spc="-150" dirty="0">
              <a:gradFill>
                <a:gsLst>
                  <a:gs pos="11719">
                    <a:schemeClr val="tx1">
                      <a:lumMod val="75000"/>
                      <a:lumOff val="25000"/>
                    </a:schemeClr>
                  </a:gs>
                  <a:gs pos="21000">
                    <a:schemeClr val="tx1">
                      <a:lumMod val="75000"/>
                      <a:lumOff val="25000"/>
                    </a:schemeClr>
                  </a:gs>
                </a:gsLst>
                <a:lin ang="3600000" scaled="0"/>
              </a:gradFill>
            </a:endParaRPr>
          </a:p>
        </p:txBody>
      </p:sp>
      <p:sp>
        <p:nvSpPr>
          <p:cNvPr id="94" name="TextBox 14">
            <a:extLst>
              <a:ext uri="{FF2B5EF4-FFF2-40B4-BE49-F238E27FC236}">
                <a16:creationId xmlns:a16="http://schemas.microsoft.com/office/drawing/2014/main" id="{0A4CA015-8DE2-4EF7-8E68-6A05F621DCE8}"/>
              </a:ext>
            </a:extLst>
          </p:cNvPr>
          <p:cNvSpPr txBox="1"/>
          <p:nvPr/>
        </p:nvSpPr>
        <p:spPr bwMode="auto">
          <a:xfrm>
            <a:off x="356193" y="358765"/>
            <a:ext cx="697153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sp>
        <p:nvSpPr>
          <p:cNvPr id="95" name="TextBox 7">
            <a:extLst>
              <a:ext uri="{FF2B5EF4-FFF2-40B4-BE49-F238E27FC236}">
                <a16:creationId xmlns:a16="http://schemas.microsoft.com/office/drawing/2014/main" id="{A161AADA-A02F-404A-9C46-A74BA9618A49}"/>
              </a:ext>
            </a:extLst>
          </p:cNvPr>
          <p:cNvSpPr txBox="1"/>
          <p:nvPr/>
        </p:nvSpPr>
        <p:spPr>
          <a:xfrm>
            <a:off x="987157" y="401976"/>
            <a:ext cx="1784066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해결방안 모색</a:t>
            </a:r>
          </a:p>
        </p:txBody>
      </p:sp>
      <p:sp>
        <p:nvSpPr>
          <p:cNvPr id="96" name="TextBox 8">
            <a:extLst>
              <a:ext uri="{FF2B5EF4-FFF2-40B4-BE49-F238E27FC236}">
                <a16:creationId xmlns:a16="http://schemas.microsoft.com/office/drawing/2014/main" id="{3EDF08EB-4610-46BA-A439-7075F7912DFD}"/>
              </a:ext>
            </a:extLst>
          </p:cNvPr>
          <p:cNvSpPr txBox="1"/>
          <p:nvPr/>
        </p:nvSpPr>
        <p:spPr>
          <a:xfrm>
            <a:off x="920850" y="817658"/>
            <a:ext cx="2931739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기밀탐지 및 내부 정보 유출 방지책</a:t>
            </a:r>
            <a:endParaRPr lang="en-US" altLang="ko-KR" sz="1600" spc="-200" dirty="0">
              <a:ln w="3175">
                <a:noFill/>
              </a:ln>
              <a:gradFill>
                <a:gsLst>
                  <a:gs pos="6250">
                    <a:prstClr val="black">
                      <a:lumMod val="75000"/>
                      <a:lumOff val="25000"/>
                    </a:prstClr>
                  </a:gs>
                  <a:gs pos="28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9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096143" y="401976"/>
            <a:ext cx="1195763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참고자료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1029836" y="817658"/>
            <a:ext cx="2247898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git-hub bash / </a:t>
            </a:r>
            <a:r>
              <a:rPr lang="en-US" altLang="ko-KR" sz="1600" spc="-200" dirty="0" err="1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cmd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 / desktop</a:t>
            </a:r>
          </a:p>
        </p:txBody>
      </p:sp>
      <p:sp>
        <p:nvSpPr>
          <p:cNvPr id="4" name="TextBox 14"/>
          <p:cNvSpPr txBox="1"/>
          <p:nvPr/>
        </p:nvSpPr>
        <p:spPr bwMode="auto">
          <a:xfrm>
            <a:off x="356193" y="358765"/>
            <a:ext cx="818982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2EE331-71B9-419B-A470-571BA3A36969}"/>
              </a:ext>
            </a:extLst>
          </p:cNvPr>
          <p:cNvSpPr/>
          <p:nvPr/>
        </p:nvSpPr>
        <p:spPr>
          <a:xfrm>
            <a:off x="294554" y="2253480"/>
            <a:ext cx="3535125" cy="421819"/>
          </a:xfrm>
          <a:prstGeom prst="rect">
            <a:avLst/>
          </a:prstGeom>
          <a:solidFill>
            <a:srgbClr val="00AC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g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it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-hub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bash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1C3FC9-897F-4A0A-8EC3-E825530AE265}"/>
              </a:ext>
            </a:extLst>
          </p:cNvPr>
          <p:cNvSpPr/>
          <p:nvPr/>
        </p:nvSpPr>
        <p:spPr>
          <a:xfrm>
            <a:off x="7284110" y="2253480"/>
            <a:ext cx="3098136" cy="421819"/>
          </a:xfrm>
          <a:prstGeom prst="rect">
            <a:avLst/>
          </a:prstGeom>
          <a:solidFill>
            <a:srgbClr val="0074B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git-hub Desktop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93992A6-9C3C-4FC7-8F3E-BF196BFE00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379" y="2818960"/>
            <a:ext cx="3601012" cy="28926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D9C2B3B-81C3-4AE8-A932-89866EE9B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"/>
          <a:stretch/>
        </p:blipFill>
        <p:spPr>
          <a:xfrm>
            <a:off x="3829680" y="2816142"/>
            <a:ext cx="3454430" cy="2892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916806-1D5A-4541-A73F-D9B593545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086"/>
          <a:stretch/>
        </p:blipFill>
        <p:spPr>
          <a:xfrm>
            <a:off x="7317682" y="4491743"/>
            <a:ext cx="3188686" cy="121649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1BAFA9-CCFE-4062-B062-4739511B8D60}"/>
              </a:ext>
            </a:extLst>
          </p:cNvPr>
          <p:cNvSpPr/>
          <p:nvPr/>
        </p:nvSpPr>
        <p:spPr>
          <a:xfrm>
            <a:off x="7336631" y="5431959"/>
            <a:ext cx="3150132" cy="1354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B04AF9-E9BE-4E57-B3F3-162F23EED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730" b="42698"/>
          <a:stretch/>
        </p:blipFill>
        <p:spPr>
          <a:xfrm>
            <a:off x="7322399" y="2822491"/>
            <a:ext cx="3164364" cy="1628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96EB46-9232-46A3-8780-A9900CF8B92B}"/>
              </a:ext>
            </a:extLst>
          </p:cNvPr>
          <p:cNvSpPr/>
          <p:nvPr/>
        </p:nvSpPr>
        <p:spPr>
          <a:xfrm>
            <a:off x="3829680" y="2253480"/>
            <a:ext cx="3454430" cy="421819"/>
          </a:xfrm>
          <a:prstGeom prst="rect">
            <a:avLst/>
          </a:prstGeom>
          <a:solidFill>
            <a:srgbClr val="008F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 MD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88AFEF-6C02-4F3D-A0DD-E95C599052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353" t="52718"/>
          <a:stretch/>
        </p:blipFill>
        <p:spPr>
          <a:xfrm>
            <a:off x="765684" y="2925903"/>
            <a:ext cx="2849074" cy="14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9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8101"/>
              </p:ext>
            </p:extLst>
          </p:nvPr>
        </p:nvGraphicFramePr>
        <p:xfrm>
          <a:off x="5256617" y="2512083"/>
          <a:ext cx="4338233" cy="3106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9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5506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2400" b="1" i="0" u="none" strike="noStrike" kern="1200" cap="none" spc="50" normalizeH="0" baseline="0" noProof="0" dirty="0">
                          <a:ln w="15875">
                            <a:solidFill>
                              <a:srgbClr val="00ACB5"/>
                            </a:solidFill>
                          </a:ln>
                          <a:gradFill>
                            <a:gsLst>
                              <a:gs pos="13281">
                                <a:srgbClr val="00ACB5"/>
                              </a:gs>
                              <a:gs pos="34000">
                                <a:srgbClr val="00ACB5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바탕" panose="02030600000101010101" pitchFamily="18" charset="-127"/>
                          <a:ea typeface="바탕" panose="02030600000101010101" pitchFamily="18" charset="-127"/>
                          <a:cs typeface="한컴바탕" panose="02030600000101010101" pitchFamily="18" charset="2"/>
                        </a:rPr>
                        <a:t>I.</a:t>
                      </a:r>
                      <a:r>
                        <a:rPr kumimoji="0" lang="en-US" altLang="ko-KR" sz="2400" b="1" i="0" u="none" strike="noStrike" kern="1200" cap="none" spc="0" normalizeH="0" baseline="0" noProof="0" dirty="0">
                          <a:ln>
                            <a:solidFill>
                              <a:srgbClr val="00ACB5"/>
                            </a:solidFill>
                          </a:ln>
                          <a:gradFill>
                            <a:gsLst>
                              <a:gs pos="13281">
                                <a:srgbClr val="00ACB5"/>
                              </a:gs>
                              <a:gs pos="34000">
                                <a:srgbClr val="00ACB5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바탕" panose="02030600000101010101" pitchFamily="18" charset="-127"/>
                          <a:ea typeface="바탕" panose="02030600000101010101" pitchFamily="18" charset="-127"/>
                          <a:cs typeface="한컴바탕" panose="02030600000101010101" pitchFamily="18" charset="2"/>
                        </a:rPr>
                        <a:t> </a:t>
                      </a:r>
                      <a:endParaRPr lang="ko-KR" altLang="en-US" sz="2400" dirty="0">
                        <a:ln>
                          <a:solidFill>
                            <a:srgbClr val="00ACB5"/>
                          </a:solidFill>
                        </a:ln>
                        <a:gradFill>
                          <a:gsLst>
                            <a:gs pos="13281">
                              <a:srgbClr val="00ACB5"/>
                            </a:gs>
                            <a:gs pos="34000">
                              <a:srgbClr val="00ACB5"/>
                            </a:gs>
                          </a:gsLst>
                          <a:lin ang="5400000" scaled="1"/>
                        </a:gra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9416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100" b="1" i="0" u="none" strike="noStrike" kern="1200" cap="none" spc="-25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08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67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기밀탐지 확장자</a:t>
                      </a:r>
                      <a:endParaRPr kumimoji="0" lang="en-US" altLang="ko-KR" sz="2100" b="1" i="0" u="none" strike="noStrike" kern="1200" cap="none" spc="-250" normalizeH="0" baseline="0" noProof="0" dirty="0">
                        <a:ln>
                          <a:noFill/>
                        </a:ln>
                        <a:gradFill>
                          <a:gsLst>
                            <a:gs pos="2083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67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506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2400" b="1" i="0" u="none" strike="noStrike" kern="1200" cap="none" spc="50" normalizeH="0" baseline="0" noProof="0" dirty="0">
                          <a:ln w="15875">
                            <a:solidFill>
                              <a:srgbClr val="00ACB5"/>
                            </a:solidFill>
                          </a:ln>
                          <a:gradFill>
                            <a:gsLst>
                              <a:gs pos="13281">
                                <a:srgbClr val="00ACB5"/>
                              </a:gs>
                              <a:gs pos="34000">
                                <a:srgbClr val="00ACB5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바탕" panose="02030600000101010101" pitchFamily="18" charset="-127"/>
                          <a:ea typeface="바탕" panose="02030600000101010101" pitchFamily="18" charset="-127"/>
                          <a:cs typeface="한컴바탕" panose="02030600000101010101" pitchFamily="18" charset="2"/>
                        </a:rPr>
                        <a:t>II.</a:t>
                      </a:r>
                      <a:r>
                        <a:rPr kumimoji="0" lang="en-US" altLang="ko-KR" sz="2400" b="1" i="0" u="none" strike="noStrike" kern="1200" cap="none" spc="0" normalizeH="0" baseline="0" noProof="0" dirty="0">
                          <a:ln>
                            <a:solidFill>
                              <a:srgbClr val="00ACB5"/>
                            </a:solidFill>
                          </a:ln>
                          <a:gradFill>
                            <a:gsLst>
                              <a:gs pos="13281">
                                <a:srgbClr val="00ACB5"/>
                              </a:gs>
                              <a:gs pos="34000">
                                <a:srgbClr val="00ACB5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바탕" panose="02030600000101010101" pitchFamily="18" charset="-127"/>
                          <a:ea typeface="바탕" panose="02030600000101010101" pitchFamily="18" charset="-127"/>
                          <a:cs typeface="+mn-cs"/>
                        </a:rPr>
                        <a:t> </a:t>
                      </a:r>
                      <a:endParaRPr lang="ko-KR" altLang="en-US" sz="2400" dirty="0">
                        <a:ln>
                          <a:solidFill>
                            <a:srgbClr val="00ACB5"/>
                          </a:solidFill>
                        </a:ln>
                        <a:gradFill>
                          <a:gsLst>
                            <a:gs pos="13281">
                              <a:srgbClr val="00ACB5"/>
                            </a:gs>
                            <a:gs pos="34000">
                              <a:srgbClr val="00ACB5"/>
                            </a:gs>
                          </a:gsLst>
                          <a:lin ang="5400000" scaled="1"/>
                        </a:gra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9416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100" b="1" i="0" u="none" strike="noStrike" kern="1200" cap="none" spc="-25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08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67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테스트 경로</a:t>
                      </a:r>
                      <a:endParaRPr kumimoji="0" lang="en-US" altLang="ko-KR" sz="2100" b="1" i="0" u="none" strike="noStrike" kern="1200" cap="none" spc="-250" normalizeH="0" baseline="0" noProof="0" dirty="0">
                        <a:ln>
                          <a:noFill/>
                        </a:ln>
                        <a:gradFill>
                          <a:gsLst>
                            <a:gs pos="2083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67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5506">
                <a:tc>
                  <a:txBody>
                    <a:bodyPr/>
                    <a:lstStyle/>
                    <a:p>
                      <a:pPr marL="0" marR="0" lvl="0" indent="0" algn="l" defTabSz="1049416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1" i="0" u="none" strike="noStrike" kern="1200" cap="none" spc="50" normalizeH="0" baseline="0" noProof="0" dirty="0">
                          <a:ln w="15875">
                            <a:solidFill>
                              <a:srgbClr val="00ACB5"/>
                            </a:solidFill>
                          </a:ln>
                          <a:gradFill>
                            <a:gsLst>
                              <a:gs pos="13281">
                                <a:srgbClr val="00ACB5"/>
                              </a:gs>
                              <a:gs pos="34000">
                                <a:srgbClr val="00ACB5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바탕" panose="02030600000101010101" pitchFamily="18" charset="-127"/>
                          <a:ea typeface="바탕" panose="02030600000101010101" pitchFamily="18" charset="-127"/>
                          <a:cs typeface="한컴바탕" panose="02030600000101010101" pitchFamily="18" charset="2"/>
                        </a:rPr>
                        <a:t>III.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9416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100" b="1" i="0" u="none" strike="noStrike" kern="1200" cap="none" spc="-25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083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67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해결방안 모색</a:t>
                      </a:r>
                      <a:endParaRPr kumimoji="0" lang="en-US" altLang="ko-KR" sz="2100" b="1" i="0" u="none" strike="noStrike" kern="1200" cap="none" spc="-250" normalizeH="0" baseline="0" noProof="0" dirty="0">
                        <a:ln>
                          <a:noFill/>
                        </a:ln>
                        <a:gradFill>
                          <a:gsLst>
                            <a:gs pos="2083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67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71E19-9C6E-477A-A04B-0B628F321F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4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877202" y="401976"/>
            <a:ext cx="2059783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기밀탐지 확장자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810895" y="817658"/>
            <a:ext cx="3157762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확장자 별 기밀탐지 여부 및 종류 확인</a:t>
            </a:r>
            <a:endParaRPr lang="en-US" altLang="ko-KR" sz="1600" spc="-200" dirty="0">
              <a:ln w="3175">
                <a:noFill/>
              </a:ln>
              <a:gradFill>
                <a:gsLst>
                  <a:gs pos="6250">
                    <a:prstClr val="black">
                      <a:lumMod val="75000"/>
                      <a:lumOff val="25000"/>
                    </a:prstClr>
                  </a:gs>
                  <a:gs pos="28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4" name="TextBox 14"/>
          <p:cNvSpPr txBox="1"/>
          <p:nvPr/>
        </p:nvSpPr>
        <p:spPr bwMode="auto">
          <a:xfrm>
            <a:off x="356193" y="358765"/>
            <a:ext cx="453497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046694" y="2875966"/>
            <a:ext cx="312274" cy="0"/>
          </a:xfrm>
          <a:prstGeom prst="lin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직사각형 26"/>
          <p:cNvSpPr/>
          <p:nvPr/>
        </p:nvSpPr>
        <p:spPr>
          <a:xfrm>
            <a:off x="3389940" y="2319638"/>
            <a:ext cx="6204910" cy="111265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70475" y="2585310"/>
            <a:ext cx="5905425" cy="640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tlCol="0" anchor="t" anchorCtr="0">
            <a:spAutoFit/>
          </a:bodyPr>
          <a:lstStyle/>
          <a:p>
            <a:pPr marL="182563" indent="-182563" defTabSz="1043056">
              <a:lnSpc>
                <a:spcPct val="135000"/>
              </a:lnSpc>
              <a:buClr>
                <a:prstClr val="black">
                  <a:lumMod val="75000"/>
                  <a:lumOff val="25000"/>
                </a:prstClr>
              </a:buClr>
              <a:buSzPct val="85000"/>
              <a:buFontTx/>
              <a:buChar char="-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문서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: PDF, XLS(X) PPT(X), DOC(X)</a:t>
            </a:r>
          </a:p>
          <a:p>
            <a:pPr marL="182563" indent="-182563" defTabSz="1043056">
              <a:lnSpc>
                <a:spcPct val="135000"/>
              </a:lnSpc>
              <a:buClr>
                <a:prstClr val="black">
                  <a:lumMod val="75000"/>
                  <a:lumOff val="25000"/>
                </a:prstClr>
              </a:buClr>
              <a:buSzPct val="85000"/>
              <a:buFontTx/>
              <a:buChar char="-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: ZIP, ZIPX, EXE</a:t>
            </a:r>
            <a:endParaRPr lang="ko-KR" altLang="en-US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1096963" y="2319638"/>
            <a:ext cx="1982804" cy="1117600"/>
          </a:xfrm>
          <a:prstGeom prst="rect">
            <a:avLst/>
          </a:prstGeom>
          <a:solidFill>
            <a:srgbClr val="00A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34125" y="2563926"/>
            <a:ext cx="528350" cy="683264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127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3200" b="1" spc="-150" dirty="0">
                <a:solidFill>
                  <a:prstClr val="white">
                    <a:lumMod val="85000"/>
                    <a:alpha val="22000"/>
                  </a:prstClr>
                </a:solidFill>
                <a:latin typeface="맑은 고딕" panose="020B0503020000020004" pitchFamily="50" charset="-127"/>
              </a:rPr>
              <a:t>01</a:t>
            </a:r>
            <a:endParaRPr lang="en-US" altLang="ko-KR" sz="3200" spc="-150" dirty="0">
              <a:solidFill>
                <a:prstClr val="white">
                  <a:lumMod val="85000"/>
                  <a:alpha val="22000"/>
                </a:prst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046694" y="4205449"/>
            <a:ext cx="312274" cy="0"/>
          </a:xfrm>
          <a:prstGeom prst="lin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직사각형 31"/>
          <p:cNvSpPr/>
          <p:nvPr/>
        </p:nvSpPr>
        <p:spPr>
          <a:xfrm>
            <a:off x="3389940" y="3649121"/>
            <a:ext cx="6204910" cy="111265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70475" y="3739168"/>
            <a:ext cx="5905425" cy="932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tlCol="0" anchor="t" anchorCtr="0">
            <a:spAutoFit/>
          </a:bodyPr>
          <a:lstStyle/>
          <a:p>
            <a:pPr marL="182563" indent="-182563" defTabSz="1043056">
              <a:lnSpc>
                <a:spcPct val="135000"/>
              </a:lnSpc>
              <a:buClr>
                <a:prstClr val="black">
                  <a:lumMod val="75000"/>
                  <a:lumOff val="25000"/>
                </a:prstClr>
              </a:buClr>
              <a:buSzPct val="85000"/>
              <a:buFontTx/>
              <a:buChar char="-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문서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: DRF, TXT</a:t>
            </a:r>
          </a:p>
          <a:p>
            <a:pPr marL="182563" indent="-182563" defTabSz="1043056">
              <a:lnSpc>
                <a:spcPct val="135000"/>
              </a:lnSpc>
              <a:buClr>
                <a:prstClr val="black">
                  <a:lumMod val="75000"/>
                  <a:lumOff val="25000"/>
                </a:prstClr>
              </a:buClr>
              <a:buSzPct val="85000"/>
              <a:buFontTx/>
              <a:buChar char="-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: 7z, ISO, TAR, TGZ …</a:t>
            </a:r>
            <a:endParaRPr lang="ko-KR" altLang="en-US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indent="-182563" defTabSz="1043056">
              <a:lnSpc>
                <a:spcPct val="135000"/>
              </a:lnSpc>
              <a:buClr>
                <a:prstClr val="black">
                  <a:lumMod val="75000"/>
                  <a:lumOff val="25000"/>
                </a:prstClr>
              </a:buClr>
              <a:buSzPct val="85000"/>
              <a:buFontTx/>
              <a:buChar char="-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사진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: PNG, JPG, GIF</a:t>
            </a:r>
            <a:endParaRPr lang="ko-KR" altLang="en-US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4" name="Rectangle 3"/>
          <p:cNvSpPr/>
          <p:nvPr/>
        </p:nvSpPr>
        <p:spPr>
          <a:xfrm>
            <a:off x="1096963" y="3644239"/>
            <a:ext cx="1982804" cy="1117600"/>
          </a:xfrm>
          <a:prstGeom prst="rect">
            <a:avLst/>
          </a:prstGeom>
          <a:solidFill>
            <a:srgbClr val="00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EB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34125" y="3888527"/>
            <a:ext cx="528350" cy="683264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127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3200" b="1" spc="-150" dirty="0">
                <a:solidFill>
                  <a:prstClr val="white">
                    <a:lumMod val="85000"/>
                    <a:alpha val="22000"/>
                  </a:prstClr>
                </a:solidFill>
                <a:latin typeface="맑은 고딕" panose="020B0503020000020004" pitchFamily="50" charset="-127"/>
              </a:rPr>
              <a:t>02</a:t>
            </a:r>
            <a:endParaRPr lang="en-US" altLang="ko-KR" sz="3200" spc="-150" dirty="0">
              <a:solidFill>
                <a:prstClr val="white">
                  <a:lumMod val="85000"/>
                  <a:alpha val="22000"/>
                </a:prst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046694" y="5518177"/>
            <a:ext cx="312274" cy="0"/>
          </a:xfrm>
          <a:prstGeom prst="lin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3451008" y="4924144"/>
            <a:ext cx="6204910" cy="111265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70475" y="5160224"/>
            <a:ext cx="5905425" cy="640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tlCol="0" anchor="t" anchorCtr="0">
            <a:spAutoFit/>
          </a:bodyPr>
          <a:lstStyle/>
          <a:p>
            <a:pPr marL="182563" indent="-182563" defTabSz="1043056">
              <a:lnSpc>
                <a:spcPct val="135000"/>
              </a:lnSpc>
              <a:buClr>
                <a:prstClr val="black">
                  <a:lumMod val="75000"/>
                  <a:lumOff val="25000"/>
                </a:prstClr>
              </a:buClr>
              <a:buSzPct val="85000"/>
              <a:buFontTx/>
              <a:buChar char="-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 : DOCX</a:t>
            </a:r>
          </a:p>
          <a:p>
            <a:pPr marL="182563" indent="-182563" defTabSz="1043056">
              <a:lnSpc>
                <a:spcPct val="135000"/>
              </a:lnSpc>
              <a:buClr>
                <a:prstClr val="black">
                  <a:lumMod val="75000"/>
                  <a:lumOff val="25000"/>
                </a:prstClr>
              </a:buClr>
              <a:buSzPct val="85000"/>
              <a:buFontTx/>
              <a:buChar char="-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 : DRF,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highlight>
                  <a:srgbClr val="FFFF00"/>
                </a:highlight>
                <a:latin typeface="맑은 고딕" panose="020B0503020000020004" pitchFamily="50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highlight>
                  <a:srgbClr val="FFFF00"/>
                </a:highlight>
                <a:latin typeface="맑은 고딕" panose="020B0503020000020004" pitchFamily="50" charset="-127"/>
              </a:rPr>
              <a:t>테스트 中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highlight>
                  <a:srgbClr val="FFFF00"/>
                </a:highlight>
                <a:latin typeface="맑은 고딕" panose="020B0503020000020004" pitchFamily="50" charset="-127"/>
              </a:rPr>
              <a:t>)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endParaRPr lang="ko-KR" altLang="en-US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9" name="Rectangle 3"/>
          <p:cNvSpPr/>
          <p:nvPr/>
        </p:nvSpPr>
        <p:spPr>
          <a:xfrm>
            <a:off x="1096963" y="4961849"/>
            <a:ext cx="1982804" cy="1117600"/>
          </a:xfrm>
          <a:prstGeom prst="rect">
            <a:avLst/>
          </a:prstGeom>
          <a:solidFill>
            <a:srgbClr val="007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34125" y="5206137"/>
            <a:ext cx="528350" cy="683264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127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3200" b="1" spc="-150" dirty="0">
                <a:solidFill>
                  <a:prstClr val="white">
                    <a:lumMod val="85000"/>
                    <a:alpha val="22000"/>
                  </a:prstClr>
                </a:solidFill>
                <a:latin typeface="맑은 고딕" panose="020B0503020000020004" pitchFamily="50" charset="-127"/>
              </a:rPr>
              <a:t>03</a:t>
            </a:r>
            <a:endParaRPr lang="en-US" altLang="ko-KR" sz="3200" spc="-150" dirty="0">
              <a:solidFill>
                <a:prstClr val="white">
                  <a:lumMod val="85000"/>
                  <a:alpha val="22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04339" y="2521680"/>
            <a:ext cx="1105431" cy="732701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b="1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내부 망 </a:t>
            </a:r>
            <a:r>
              <a:rPr lang="en-US" altLang="ko-KR" b="1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PC</a:t>
            </a:r>
          </a:p>
          <a:p>
            <a:pPr>
              <a:lnSpc>
                <a:spcPct val="120000"/>
              </a:lnSpc>
            </a:pPr>
            <a:r>
              <a:rPr lang="ko-KR" altLang="en-US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기밀탐지 </a:t>
            </a:r>
            <a:r>
              <a:rPr lang="en-US" altLang="ko-KR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04339" y="3846281"/>
            <a:ext cx="1073371" cy="732701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b="1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내부 망 </a:t>
            </a:r>
            <a:r>
              <a:rPr lang="en-US" altLang="ko-KR" b="1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PC</a:t>
            </a:r>
          </a:p>
          <a:p>
            <a:pPr>
              <a:lnSpc>
                <a:spcPct val="120000"/>
              </a:lnSpc>
            </a:pPr>
            <a:r>
              <a:rPr lang="ko-KR" altLang="en-US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기밀탐지 </a:t>
            </a:r>
            <a:r>
              <a:rPr lang="en-US" altLang="ko-KR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04339" y="5163891"/>
            <a:ext cx="1199174" cy="732701"/>
          </a:xfrm>
          <a:prstGeom prst="rect">
            <a:avLst/>
          </a:prstGeom>
          <a:noFill/>
        </p:spPr>
        <p:txBody>
          <a:bodyPr wrap="none" l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b="1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보안노트북</a:t>
            </a:r>
            <a:endParaRPr lang="en-US" altLang="ko-KR" spc="-150" dirty="0">
              <a:gradFill>
                <a:gsLst>
                  <a:gs pos="4000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</a:endParaRPr>
          </a:p>
          <a:p>
            <a:pPr>
              <a:lnSpc>
                <a:spcPct val="120000"/>
              </a:lnSpc>
            </a:pPr>
            <a:r>
              <a:rPr lang="ko-KR" altLang="en-US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기밀탐지 </a:t>
            </a:r>
            <a:r>
              <a:rPr lang="en-US" altLang="ko-KR" spc="-150" dirty="0">
                <a:gradFill>
                  <a:gsLst>
                    <a:gs pos="4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</a:rPr>
              <a:t>OX</a:t>
            </a:r>
          </a:p>
        </p:txBody>
      </p:sp>
      <p:sp>
        <p:nvSpPr>
          <p:cNvPr id="44" name="타원 43"/>
          <p:cNvSpPr/>
          <p:nvPr/>
        </p:nvSpPr>
        <p:spPr>
          <a:xfrm>
            <a:off x="3341518" y="2831307"/>
            <a:ext cx="89322" cy="893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341518" y="4155907"/>
            <a:ext cx="89322" cy="893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341518" y="5480472"/>
            <a:ext cx="89322" cy="893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71E19-9C6E-477A-A04B-0B628F321F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0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877202" y="401976"/>
            <a:ext cx="1508350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테스트 경로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810895" y="817658"/>
            <a:ext cx="1987570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종류 구분 및 세부 내역</a:t>
            </a:r>
            <a:endParaRPr lang="en-US" altLang="ko-KR" sz="1600" spc="-200" dirty="0">
              <a:ln w="3175">
                <a:noFill/>
              </a:ln>
              <a:gradFill>
                <a:gsLst>
                  <a:gs pos="6250">
                    <a:prstClr val="black">
                      <a:lumMod val="75000"/>
                      <a:lumOff val="25000"/>
                    </a:prstClr>
                  </a:gs>
                  <a:gs pos="28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4" name="TextBox 14"/>
          <p:cNvSpPr txBox="1"/>
          <p:nvPr/>
        </p:nvSpPr>
        <p:spPr bwMode="auto">
          <a:xfrm>
            <a:off x="356193" y="358765"/>
            <a:ext cx="575325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graphicFrame>
        <p:nvGraphicFramePr>
          <p:cNvPr id="5" name="Group 3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12111"/>
              </p:ext>
            </p:extLst>
          </p:nvPr>
        </p:nvGraphicFramePr>
        <p:xfrm>
          <a:off x="809623" y="1942858"/>
          <a:ext cx="9072565" cy="2160000"/>
        </p:xfrm>
        <a:graphic>
          <a:graphicData uri="http://schemas.openxmlformats.org/drawingml/2006/table">
            <a:tbl>
              <a:tblPr/>
              <a:tblGrid>
                <a:gridCol w="181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513">
                  <a:extLst>
                    <a:ext uri="{9D8B030D-6E8A-4147-A177-3AD203B41FA5}">
                      <a16:colId xmlns:a16="http://schemas.microsoft.com/office/drawing/2014/main" val="470541243"/>
                    </a:ext>
                  </a:extLst>
                </a:gridCol>
              </a:tblGrid>
              <a:tr h="360000">
                <a:tc gridSpan="5"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500" b="1" kern="1200" spc="-200" dirty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테스트  경로</a:t>
                      </a:r>
                      <a:endParaRPr lang="en-US" altLang="ko-KR" sz="1500" b="1" kern="1200" spc="-200" dirty="0">
                        <a:ln w="3175"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008" marR="38860" marT="39691" marB="3969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C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lang="en-US" altLang="ko-KR" sz="1500" b="1" kern="1200" spc="-200" dirty="0">
                        <a:ln w="3175"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008" marR="38860" marT="39691" marB="3969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1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400" b="1" kern="1200" spc="-15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어플리케이션</a:t>
                      </a:r>
                      <a:endParaRPr lang="en-US" altLang="ko-KR" sz="1400" b="1" kern="1200" spc="-150" dirty="0">
                        <a:ln w="9525"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008" marR="38860" marT="39691" marB="3969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외부 서버</a:t>
                      </a:r>
                      <a:endParaRPr kumimoji="0" lang="en-US" altLang="ko-KR" sz="1400" b="1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39691" marB="3969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모바일</a:t>
                      </a:r>
                      <a:endParaRPr kumimoji="0" lang="en-US" altLang="ko-KR" sz="1400" b="1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39691" marB="3969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포렌식</a:t>
                      </a:r>
                      <a:endParaRPr kumimoji="0" lang="en-US" altLang="ko-KR" sz="1400" b="1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39691" marB="3969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내부 메일</a:t>
                      </a:r>
                      <a:endParaRPr kumimoji="0" lang="en-US" altLang="ko-KR" sz="1400" b="1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39691" marB="3969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50" normalizeH="0" baseline="0" noProof="0" dirty="0" err="1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노션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구글 드라이브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휴대폰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물리연결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50" normalizeH="0" baseline="0" noProof="0" dirty="0" err="1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시그니처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변조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Outlook</a:t>
                      </a: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카카오톡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구글 메일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모바일 메일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(Exchange)</a:t>
                      </a: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git hub bash</a:t>
                      </a: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네이버 메일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Git server(issue)</a:t>
                      </a: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655742"/>
                  </a:ext>
                </a:extLst>
              </a:tr>
            </a:tbl>
          </a:graphicData>
        </a:graphic>
      </p:graphicFrame>
      <p:graphicFrame>
        <p:nvGraphicFramePr>
          <p:cNvPr id="6" name="Group 3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72063"/>
              </p:ext>
            </p:extLst>
          </p:nvPr>
        </p:nvGraphicFramePr>
        <p:xfrm>
          <a:off x="809625" y="4787988"/>
          <a:ext cx="9072565" cy="2520000"/>
        </p:xfrm>
        <a:graphic>
          <a:graphicData uri="http://schemas.openxmlformats.org/drawingml/2006/table">
            <a:tbl>
              <a:tblPr/>
              <a:tblGrid>
                <a:gridCol w="907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500" b="1" kern="1200" spc="-200" dirty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주요 이슈</a:t>
                      </a:r>
                      <a:endParaRPr lang="en-US" altLang="ko-KR" sz="1500" b="1" kern="1200" spc="-200" dirty="0">
                        <a:ln w="3175">
                          <a:noFill/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008" marR="38860" marT="39691" marB="3969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1.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 주요 확장자 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DLP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기밀탐지 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 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확인 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기밀탐지 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 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확장자 다수 발견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39691" marB="3969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2. Notion : 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대용량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(1GB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↑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 파일 유출 확인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3. KAKAO Talk : 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압축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(300MB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파일 유출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확인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4. git , mobile Exchange : 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모든 확장자의 파일 유출 확인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5. Signature carving : 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차단 우회  확인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043056" rtl="0" eaLnBrk="1" fontAlgn="base" latinLnBrk="1" hangingPunct="1">
                        <a:lnSpc>
                          <a:spcPts val="21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6. Outlook : </a:t>
                      </a:r>
                      <a:r>
                        <a:rPr kumimoji="0" lang="ko-KR" altLang="en-US" sz="1400" b="0" i="0" u="none" strike="noStrike" kern="1200" cap="none" spc="-150" normalizeH="0" baseline="0" noProof="0" dirty="0">
                          <a:ln w="9525"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주요 확장자의 파일 유출 확인</a:t>
                      </a:r>
                      <a:endParaRPr kumimoji="0" lang="en-US" altLang="ko-KR" sz="1400" b="0" i="0" u="none" strike="noStrike" kern="1200" cap="none" spc="-150" normalizeH="0" baseline="0" noProof="0" dirty="0">
                        <a:ln w="9525"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36008" marR="3886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8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14528"/>
                  </a:ext>
                </a:extLst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903518" y="7082900"/>
            <a:ext cx="2405658" cy="402483"/>
          </a:xfrm>
        </p:spPr>
        <p:txBody>
          <a:bodyPr/>
          <a:lstStyle/>
          <a:p>
            <a:fld id="{CC571E19-9C6E-477A-A04B-0B628F321F6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00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115F215E-9F6E-4754-9748-C8056427AA24}"/>
              </a:ext>
            </a:extLst>
          </p:cNvPr>
          <p:cNvSpPr/>
          <p:nvPr/>
        </p:nvSpPr>
        <p:spPr>
          <a:xfrm>
            <a:off x="3642947" y="6681741"/>
            <a:ext cx="6659468" cy="320538"/>
          </a:xfrm>
          <a:prstGeom prst="rect">
            <a:avLst/>
          </a:prstGeom>
          <a:solidFill>
            <a:srgbClr val="0074B8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3E7C834-29CB-43E8-88CC-1A45FFD9DFDB}"/>
              </a:ext>
            </a:extLst>
          </p:cNvPr>
          <p:cNvSpPr/>
          <p:nvPr/>
        </p:nvSpPr>
        <p:spPr>
          <a:xfrm>
            <a:off x="391498" y="7018177"/>
            <a:ext cx="6677266" cy="320538"/>
          </a:xfrm>
          <a:prstGeom prst="rect">
            <a:avLst/>
          </a:prstGeom>
          <a:solidFill>
            <a:srgbClr val="00ACB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7"/>
          <p:cNvSpPr txBox="1"/>
          <p:nvPr/>
        </p:nvSpPr>
        <p:spPr>
          <a:xfrm>
            <a:off x="877202" y="401976"/>
            <a:ext cx="1508350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테스트 경로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810895" y="817658"/>
            <a:ext cx="4824501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1)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외부서버 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–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구글 드라이브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/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구글 메일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/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네이버메일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/git server</a:t>
            </a:r>
          </a:p>
        </p:txBody>
      </p:sp>
      <p:sp>
        <p:nvSpPr>
          <p:cNvPr id="4" name="TextBox 14"/>
          <p:cNvSpPr txBox="1"/>
          <p:nvPr/>
        </p:nvSpPr>
        <p:spPr bwMode="auto">
          <a:xfrm>
            <a:off x="356193" y="358765"/>
            <a:ext cx="575325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D3F1D-B61A-4409-BF7D-24799171B4BC}"/>
              </a:ext>
            </a:extLst>
          </p:cNvPr>
          <p:cNvGrpSpPr/>
          <p:nvPr/>
        </p:nvGrpSpPr>
        <p:grpSpPr>
          <a:xfrm>
            <a:off x="3593798" y="1681485"/>
            <a:ext cx="3597621" cy="2840533"/>
            <a:chOff x="181852" y="1945138"/>
            <a:chExt cx="3597621" cy="292258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F599A17-503C-4FB9-AC21-5B21C01C7528}"/>
                </a:ext>
              </a:extLst>
            </p:cNvPr>
            <p:cNvPicPr/>
            <p:nvPr/>
          </p:nvPicPr>
          <p:blipFill rotWithShape="1">
            <a:blip r:embed="rId2"/>
            <a:srcRect t="-1" r="31080" b="34209"/>
            <a:stretch/>
          </p:blipFill>
          <p:spPr bwMode="auto">
            <a:xfrm>
              <a:off x="181852" y="1945138"/>
              <a:ext cx="3597621" cy="2922581"/>
            </a:xfrm>
            <a:prstGeom prst="rect">
              <a:avLst/>
            </a:prstGeom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86E155D-2075-4D50-8796-645A074F02A3}"/>
                </a:ext>
              </a:extLst>
            </p:cNvPr>
            <p:cNvGrpSpPr/>
            <p:nvPr/>
          </p:nvGrpSpPr>
          <p:grpSpPr>
            <a:xfrm>
              <a:off x="1718770" y="1949864"/>
              <a:ext cx="2053173" cy="1108151"/>
              <a:chOff x="3003169" y="1534280"/>
              <a:chExt cx="3036157" cy="163869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84EEE16-F2A7-4D7B-84E5-1F68FDD29F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3169" y="1534280"/>
                <a:ext cx="3036157" cy="16386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43A88E-94D9-4184-8987-E8566240EFB6}"/>
                  </a:ext>
                </a:extLst>
              </p:cNvPr>
              <p:cNvSpPr/>
              <p:nvPr/>
            </p:nvSpPr>
            <p:spPr>
              <a:xfrm>
                <a:off x="3142445" y="2339219"/>
                <a:ext cx="1378040" cy="20606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A3E5E06-5D9D-4DC1-A754-73C27EB7FA07}"/>
                  </a:ext>
                </a:extLst>
              </p:cNvPr>
              <p:cNvSpPr/>
              <p:nvPr/>
            </p:nvSpPr>
            <p:spPr>
              <a:xfrm>
                <a:off x="3142445" y="2966910"/>
                <a:ext cx="1378040" cy="206063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551A7FD-57F8-48EB-8488-466D9E4DE87C}"/>
              </a:ext>
            </a:extLst>
          </p:cNvPr>
          <p:cNvPicPr/>
          <p:nvPr/>
        </p:nvPicPr>
        <p:blipFill rotWithShape="1">
          <a:blip r:embed="rId4"/>
          <a:srcRect t="56336"/>
          <a:stretch/>
        </p:blipFill>
        <p:spPr bwMode="auto">
          <a:xfrm>
            <a:off x="357731" y="1680541"/>
            <a:ext cx="3128909" cy="139927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D1F399-45E3-4C7B-982B-CC3DF2DC5EE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0680" y="3115175"/>
            <a:ext cx="3128909" cy="1405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2EE331-71B9-419B-A470-571BA3A36969}"/>
              </a:ext>
            </a:extLst>
          </p:cNvPr>
          <p:cNvSpPr/>
          <p:nvPr/>
        </p:nvSpPr>
        <p:spPr>
          <a:xfrm>
            <a:off x="294555" y="4879305"/>
            <a:ext cx="3489140" cy="421819"/>
          </a:xfrm>
          <a:prstGeom prst="rect">
            <a:avLst/>
          </a:prstGeom>
          <a:solidFill>
            <a:srgbClr val="00AC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외부메일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96EB46-9232-46A3-8780-A9900CF8B92B}"/>
              </a:ext>
            </a:extLst>
          </p:cNvPr>
          <p:cNvSpPr/>
          <p:nvPr/>
        </p:nvSpPr>
        <p:spPr>
          <a:xfrm>
            <a:off x="3664297" y="4879305"/>
            <a:ext cx="3461893" cy="421819"/>
          </a:xfrm>
          <a:prstGeom prst="rect">
            <a:avLst/>
          </a:prstGeom>
          <a:solidFill>
            <a:srgbClr val="008F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드라이브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1C3FC9-897F-4A0A-8EC3-E825530AE265}"/>
              </a:ext>
            </a:extLst>
          </p:cNvPr>
          <p:cNvSpPr/>
          <p:nvPr/>
        </p:nvSpPr>
        <p:spPr>
          <a:xfrm>
            <a:off x="7065869" y="4879305"/>
            <a:ext cx="3316377" cy="421819"/>
          </a:xfrm>
          <a:prstGeom prst="rect">
            <a:avLst/>
          </a:prstGeom>
          <a:solidFill>
            <a:srgbClr val="0074B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g </a:t>
            </a:r>
            <a:r>
              <a:rPr lang="en-US" altLang="ko-KR" b="1" kern="0" spc="-200" dirty="0" err="1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i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 t   server (issue)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0268D4-A9E1-4135-98B2-A52AABFAA1C0}"/>
              </a:ext>
            </a:extLst>
          </p:cNvPr>
          <p:cNvSpPr/>
          <p:nvPr/>
        </p:nvSpPr>
        <p:spPr bwMode="auto">
          <a:xfrm>
            <a:off x="554010" y="5335164"/>
            <a:ext cx="2982083" cy="1989712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주요 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,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확장자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 – TXT, DRF, PNG …</a:t>
            </a:r>
          </a:p>
          <a:p>
            <a:pPr marL="0" lvl="1">
              <a:lnSpc>
                <a:spcPct val="150000"/>
              </a:lnSpc>
              <a:buClr>
                <a:srgbClr val="03464D"/>
              </a:buClr>
              <a:buSzPct val="80000"/>
              <a:defRPr/>
            </a:pPr>
            <a:r>
              <a:rPr lang="en-US" altLang="ko-KR" sz="1200" dirty="0"/>
              <a:t>     </a:t>
            </a:r>
            <a:r>
              <a:rPr lang="ko-KR" altLang="en-US" sz="1200" dirty="0"/>
              <a:t>→ </a:t>
            </a:r>
            <a:r>
              <a:rPr lang="ko-KR" altLang="en-US" sz="12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네이버 용량 제한 </a:t>
            </a:r>
            <a:r>
              <a:rPr lang="en-US" altLang="ko-KR" sz="12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</a:t>
            </a:r>
          </a:p>
          <a:p>
            <a:pPr marL="0" lvl="1">
              <a:lnSpc>
                <a:spcPct val="150000"/>
              </a:lnSpc>
              <a:buClr>
                <a:srgbClr val="03464D"/>
              </a:buClr>
              <a:buSzPct val="80000"/>
              <a:defRPr/>
            </a:pPr>
            <a:r>
              <a:rPr lang="ko-KR" altLang="en-US" sz="1200" dirty="0"/>
              <a:t>     → </a:t>
            </a:r>
            <a:r>
              <a:rPr lang="ko-KR" altLang="en-US" sz="12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구글 대용량 자동 전환</a:t>
            </a:r>
            <a:endParaRPr lang="en-US" altLang="ko-KR" sz="12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포함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차단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F41E67-9638-442F-800E-FAE56488E9E7}"/>
              </a:ext>
            </a:extLst>
          </p:cNvPr>
          <p:cNvSpPr/>
          <p:nvPr/>
        </p:nvSpPr>
        <p:spPr bwMode="auto">
          <a:xfrm>
            <a:off x="3809807" y="5348109"/>
            <a:ext cx="3316377" cy="1343381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주요 확장자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, PNG,TXT,DRF</a:t>
            </a:r>
          </a:p>
          <a:p>
            <a:pPr marL="0" lvl="1">
              <a:lnSpc>
                <a:spcPct val="150000"/>
              </a:lnSpc>
              <a:buClr>
                <a:srgbClr val="03464D"/>
              </a:buClr>
              <a:buSzPct val="80000"/>
              <a:defRPr/>
            </a:pPr>
            <a:r>
              <a:rPr lang="ko-KR" altLang="en-US" sz="1400" dirty="0"/>
              <a:t>→ </a:t>
            </a:r>
            <a:r>
              <a:rPr lang="ko-KR" altLang="en-US" sz="1100" dirty="0"/>
              <a:t>파일의 데이터를 없앰</a:t>
            </a:r>
            <a:r>
              <a:rPr lang="en-US" altLang="ko-KR" sz="1100" dirty="0"/>
              <a:t>(PNG,TXT,DRF</a:t>
            </a:r>
            <a:r>
              <a:rPr lang="ko-KR" altLang="en-US" sz="1100" dirty="0"/>
              <a:t>제외</a:t>
            </a:r>
            <a:r>
              <a:rPr lang="en-US" altLang="ko-KR" sz="1100" dirty="0"/>
              <a:t>)</a:t>
            </a:r>
            <a:endParaRPr lang="en-US" altLang="ko-KR" sz="11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ko-KR" altLang="en-US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79EC2C-EB91-4516-A372-268D216E0915}"/>
              </a:ext>
            </a:extLst>
          </p:cNvPr>
          <p:cNvSpPr/>
          <p:nvPr/>
        </p:nvSpPr>
        <p:spPr bwMode="auto">
          <a:xfrm>
            <a:off x="7404546" y="5348109"/>
            <a:ext cx="3287267" cy="166654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 – DOC, XLSX, PDF, PPT, </a:t>
            </a: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 – PNG, BAK,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highlight>
                  <a:srgbClr val="C0C0C0"/>
                </a:highlight>
                <a:latin typeface="맑은 고딕" panose="020B0503020000020004" pitchFamily="50" charset="-127"/>
              </a:rPr>
              <a:t>ISO, TAR(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highlight>
                  <a:srgbClr val="C0C0C0"/>
                </a:highlight>
                <a:latin typeface="맑은 고딕" panose="020B0503020000020004" pitchFamily="50" charset="-127"/>
              </a:rPr>
              <a:t>자체필터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highlight>
                  <a:srgbClr val="C0C0C0"/>
                </a:highlight>
                <a:latin typeface="맑은 고딕" panose="020B0503020000020004" pitchFamily="50" charset="-127"/>
              </a:rPr>
              <a:t>)</a:t>
            </a: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25MB </a:t>
            </a:r>
            <a:r>
              <a:rPr lang="ko-KR" altLang="en-US" sz="1400" spc="-150" dirty="0">
                <a:ln w="9525"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↓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만 업로드 가능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빈 파일 업로드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BA3DF64-FD3B-43FC-A17B-98126234CE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96"/>
          <a:stretch/>
        </p:blipFill>
        <p:spPr>
          <a:xfrm>
            <a:off x="7295628" y="1680541"/>
            <a:ext cx="2994498" cy="15305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3159A87-7FBC-4AEC-9F64-2C45AF87DC53}"/>
              </a:ext>
            </a:extLst>
          </p:cNvPr>
          <p:cNvPicPr/>
          <p:nvPr/>
        </p:nvPicPr>
        <p:blipFill rotWithShape="1">
          <a:blip r:embed="rId7"/>
          <a:srcRect r="49964"/>
          <a:stretch/>
        </p:blipFill>
        <p:spPr>
          <a:xfrm>
            <a:off x="7305652" y="3267324"/>
            <a:ext cx="2984473" cy="31852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DF6F52-258C-4B48-BCAC-9EAC3660A316}"/>
              </a:ext>
            </a:extLst>
          </p:cNvPr>
          <p:cNvPicPr/>
          <p:nvPr/>
        </p:nvPicPr>
        <p:blipFill rotWithShape="1">
          <a:blip r:embed="rId7"/>
          <a:srcRect l="49964"/>
          <a:stretch/>
        </p:blipFill>
        <p:spPr>
          <a:xfrm>
            <a:off x="7305652" y="3593886"/>
            <a:ext cx="2984474" cy="318520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077E6DF-BCA2-47E6-B5E1-F4C159CDD2CE}"/>
              </a:ext>
            </a:extLst>
          </p:cNvPr>
          <p:cNvCxnSpPr>
            <a:cxnSpLocks/>
          </p:cNvCxnSpPr>
          <p:nvPr/>
        </p:nvCxnSpPr>
        <p:spPr>
          <a:xfrm>
            <a:off x="3662616" y="5395836"/>
            <a:ext cx="0" cy="1245248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ACDE53E3-928F-4B9C-ADD6-DC872DCA9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5652" y="3958072"/>
            <a:ext cx="3003524" cy="412985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6BC076-02B8-4E1E-A0F2-CBC8713E6349}"/>
              </a:ext>
            </a:extLst>
          </p:cNvPr>
          <p:cNvSpPr/>
          <p:nvPr/>
        </p:nvSpPr>
        <p:spPr>
          <a:xfrm>
            <a:off x="3704655" y="6641084"/>
            <a:ext cx="2982084" cy="6970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빈 파일 업로드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포함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차단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013C7DB-0E82-4796-951A-67D7C52BF8D8}"/>
              </a:ext>
            </a:extLst>
          </p:cNvPr>
          <p:cNvCxnSpPr>
            <a:cxnSpLocks/>
          </p:cNvCxnSpPr>
          <p:nvPr/>
        </p:nvCxnSpPr>
        <p:spPr>
          <a:xfrm>
            <a:off x="7077235" y="5395836"/>
            <a:ext cx="0" cy="1245248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00260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E3BFFA-FD9E-4325-BE8B-7108AE56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0" y="1468569"/>
            <a:ext cx="2996329" cy="3190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7"/>
          <p:cNvSpPr txBox="1"/>
          <p:nvPr/>
        </p:nvSpPr>
        <p:spPr>
          <a:xfrm>
            <a:off x="877202" y="401976"/>
            <a:ext cx="1508350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테스트 경로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810895" y="817658"/>
            <a:ext cx="3598589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2)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모바일 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–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휴대폰 물리적 연결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/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모바일 메일</a:t>
            </a:r>
            <a:endParaRPr lang="en-US" altLang="ko-KR" sz="1600" spc="-200" dirty="0">
              <a:ln w="3175">
                <a:noFill/>
              </a:ln>
              <a:gradFill>
                <a:gsLst>
                  <a:gs pos="6250">
                    <a:prstClr val="black">
                      <a:lumMod val="75000"/>
                      <a:lumOff val="25000"/>
                    </a:prstClr>
                  </a:gs>
                  <a:gs pos="28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4" name="TextBox 14"/>
          <p:cNvSpPr txBox="1"/>
          <p:nvPr/>
        </p:nvSpPr>
        <p:spPr bwMode="auto">
          <a:xfrm>
            <a:off x="356193" y="358765"/>
            <a:ext cx="575325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2EE331-71B9-419B-A470-571BA3A36969}"/>
              </a:ext>
            </a:extLst>
          </p:cNvPr>
          <p:cNvSpPr/>
          <p:nvPr/>
        </p:nvSpPr>
        <p:spPr>
          <a:xfrm>
            <a:off x="294555" y="4879305"/>
            <a:ext cx="3489140" cy="421819"/>
          </a:xfrm>
          <a:prstGeom prst="rect">
            <a:avLst/>
          </a:prstGeom>
          <a:solidFill>
            <a:srgbClr val="00AC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휴대폰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물리적 접근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96EB46-9232-46A3-8780-A9900CF8B92B}"/>
              </a:ext>
            </a:extLst>
          </p:cNvPr>
          <p:cNvSpPr/>
          <p:nvPr/>
        </p:nvSpPr>
        <p:spPr>
          <a:xfrm>
            <a:off x="3664297" y="4879305"/>
            <a:ext cx="6717947" cy="421819"/>
          </a:xfrm>
          <a:prstGeom prst="rect">
            <a:avLst/>
          </a:prstGeom>
          <a:solidFill>
            <a:srgbClr val="008F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모바일 메일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exchange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0268D4-A9E1-4135-98B2-A52AABFAA1C0}"/>
              </a:ext>
            </a:extLst>
          </p:cNvPr>
          <p:cNvSpPr/>
          <p:nvPr/>
        </p:nvSpPr>
        <p:spPr bwMode="auto">
          <a:xfrm>
            <a:off x="554010" y="5335164"/>
            <a:ext cx="2982083" cy="656783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Drag&amp;drop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차단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0" lvl="1">
              <a:lnSpc>
                <a:spcPct val="150000"/>
              </a:lnSpc>
              <a:buClr>
                <a:srgbClr val="03464D"/>
              </a:buClr>
              <a:buSzPct val="80000"/>
              <a:defRPr/>
            </a:pPr>
            <a:r>
              <a:rPr lang="en-US" altLang="ko-KR" sz="12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※ </a:t>
            </a:r>
            <a:r>
              <a:rPr lang="ko-KR" altLang="en-US" sz="12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권한 부여 시 가능</a:t>
            </a:r>
            <a:endParaRPr lang="en-US" altLang="ko-KR" sz="12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F41E67-9638-442F-800E-FAE56488E9E7}"/>
              </a:ext>
            </a:extLst>
          </p:cNvPr>
          <p:cNvSpPr/>
          <p:nvPr/>
        </p:nvSpPr>
        <p:spPr bwMode="auto">
          <a:xfrm>
            <a:off x="3809806" y="5348109"/>
            <a:ext cx="6572437" cy="1303114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없음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전부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시나리오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내부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PC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→ 메일 전송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파일 첨부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→ 모바일 확인 → 카카오톡 공유 가능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유출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</a:t>
            </a:r>
          </a:p>
          <a:p>
            <a:pPr marL="0" lvl="1">
              <a:lnSpc>
                <a:spcPct val="150000"/>
              </a:lnSpc>
              <a:buClr>
                <a:srgbClr val="03464D"/>
              </a:buClr>
              <a:buSzPct val="80000"/>
              <a:defRPr/>
            </a:pPr>
            <a:r>
              <a:rPr lang="en-US" altLang="ko-KR" sz="12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※ </a:t>
            </a:r>
            <a:r>
              <a:rPr lang="ko-KR" altLang="en-US" sz="12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모바일 환경의 특수성 </a:t>
            </a:r>
            <a:r>
              <a:rPr lang="en-US" altLang="ko-KR" sz="11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</a:t>
            </a:r>
            <a:r>
              <a:rPr lang="ko-KR" altLang="en-US" sz="11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탐지 불가</a:t>
            </a:r>
            <a:r>
              <a:rPr lang="en-US" altLang="ko-KR" sz="11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077E6DF-BCA2-47E6-B5E1-F4C159CDD2CE}"/>
              </a:ext>
            </a:extLst>
          </p:cNvPr>
          <p:cNvCxnSpPr>
            <a:cxnSpLocks/>
          </p:cNvCxnSpPr>
          <p:nvPr/>
        </p:nvCxnSpPr>
        <p:spPr>
          <a:xfrm>
            <a:off x="3662616" y="5395836"/>
            <a:ext cx="0" cy="1245248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DCC7D35-DA4B-4DA2-97ED-4C7A65521CDA}"/>
              </a:ext>
            </a:extLst>
          </p:cNvPr>
          <p:cNvPicPr/>
          <p:nvPr/>
        </p:nvPicPr>
        <p:blipFill rotWithShape="1">
          <a:blip r:embed="rId3"/>
          <a:srcRect t="6857" b="17357"/>
          <a:stretch/>
        </p:blipFill>
        <p:spPr bwMode="auto">
          <a:xfrm>
            <a:off x="3809807" y="1468569"/>
            <a:ext cx="1952314" cy="31996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85FE65F-4323-4588-98CA-4D56C5EDCF42}"/>
              </a:ext>
            </a:extLst>
          </p:cNvPr>
          <p:cNvPicPr/>
          <p:nvPr/>
        </p:nvPicPr>
        <p:blipFill rotWithShape="1">
          <a:blip r:embed="rId4"/>
          <a:srcRect t="5850" b="22564"/>
          <a:stretch/>
        </p:blipFill>
        <p:spPr bwMode="auto">
          <a:xfrm>
            <a:off x="5762121" y="1468569"/>
            <a:ext cx="2067453" cy="3200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E7C7D1E-DA37-4587-AEBF-CCC47848C6C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59887" y="1944754"/>
            <a:ext cx="1984061" cy="113196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6227313-2AC2-458F-B88B-88508633A48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959887" y="3182260"/>
            <a:ext cx="1635731" cy="1107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88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C3E7C834-29CB-43E8-88CC-1A45FFD9DFDB}"/>
              </a:ext>
            </a:extLst>
          </p:cNvPr>
          <p:cNvSpPr/>
          <p:nvPr/>
        </p:nvSpPr>
        <p:spPr>
          <a:xfrm>
            <a:off x="391497" y="7018177"/>
            <a:ext cx="9990745" cy="320538"/>
          </a:xfrm>
          <a:prstGeom prst="rect">
            <a:avLst/>
          </a:prstGeom>
          <a:solidFill>
            <a:srgbClr val="00ACB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7"/>
          <p:cNvSpPr txBox="1"/>
          <p:nvPr/>
        </p:nvSpPr>
        <p:spPr>
          <a:xfrm>
            <a:off x="877202" y="401976"/>
            <a:ext cx="1508350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테스트 경로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810895" y="817658"/>
            <a:ext cx="3889629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3) PC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어플리케이션 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–</a:t>
            </a:r>
            <a:r>
              <a:rPr lang="ko-KR" altLang="en-US" sz="1600" spc="-200" dirty="0" err="1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노션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,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카카오톡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, git-hub bash</a:t>
            </a:r>
          </a:p>
        </p:txBody>
      </p:sp>
      <p:sp>
        <p:nvSpPr>
          <p:cNvPr id="4" name="TextBox 14"/>
          <p:cNvSpPr txBox="1"/>
          <p:nvPr/>
        </p:nvSpPr>
        <p:spPr bwMode="auto">
          <a:xfrm>
            <a:off x="356193" y="358765"/>
            <a:ext cx="575325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2EE331-71B9-419B-A470-571BA3A36969}"/>
              </a:ext>
            </a:extLst>
          </p:cNvPr>
          <p:cNvSpPr/>
          <p:nvPr/>
        </p:nvSpPr>
        <p:spPr>
          <a:xfrm>
            <a:off x="294555" y="4879305"/>
            <a:ext cx="3489140" cy="421819"/>
          </a:xfrm>
          <a:prstGeom prst="rect">
            <a:avLst/>
          </a:prstGeom>
          <a:solidFill>
            <a:srgbClr val="00AC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Notion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96EB46-9232-46A3-8780-A9900CF8B92B}"/>
              </a:ext>
            </a:extLst>
          </p:cNvPr>
          <p:cNvSpPr/>
          <p:nvPr/>
        </p:nvSpPr>
        <p:spPr>
          <a:xfrm>
            <a:off x="3664297" y="4879305"/>
            <a:ext cx="3461893" cy="421819"/>
          </a:xfrm>
          <a:prstGeom prst="rect">
            <a:avLst/>
          </a:prstGeom>
          <a:solidFill>
            <a:srgbClr val="008F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-200" normalizeH="0" baseline="0" noProof="0" dirty="0" err="1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Kakao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Talk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1C3FC9-897F-4A0A-8EC3-E825530AE265}"/>
              </a:ext>
            </a:extLst>
          </p:cNvPr>
          <p:cNvSpPr/>
          <p:nvPr/>
        </p:nvSpPr>
        <p:spPr>
          <a:xfrm>
            <a:off x="7065869" y="4879305"/>
            <a:ext cx="3316377" cy="421819"/>
          </a:xfrm>
          <a:prstGeom prst="rect">
            <a:avLst/>
          </a:prstGeom>
          <a:solidFill>
            <a:srgbClr val="0074B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git-hub bash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0268D4-A9E1-4135-98B2-A52AABFAA1C0}"/>
              </a:ext>
            </a:extLst>
          </p:cNvPr>
          <p:cNvSpPr/>
          <p:nvPr/>
        </p:nvSpPr>
        <p:spPr bwMode="auto">
          <a:xfrm>
            <a:off x="554010" y="5335164"/>
            <a:ext cx="2982083" cy="1989712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주요 확장자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, PNG, DRF…</a:t>
            </a: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대용량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(1GB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↑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업로드 확인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(ZIP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제외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허용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F41E67-9638-442F-800E-FAE56488E9E7}"/>
              </a:ext>
            </a:extLst>
          </p:cNvPr>
          <p:cNvSpPr/>
          <p:nvPr/>
        </p:nvSpPr>
        <p:spPr bwMode="auto">
          <a:xfrm>
            <a:off x="3809807" y="5348109"/>
            <a:ext cx="3316377" cy="697050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주요 확장자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, PNG, DRF, TXT…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79EC2C-EB91-4516-A372-268D216E0915}"/>
              </a:ext>
            </a:extLst>
          </p:cNvPr>
          <p:cNvSpPr/>
          <p:nvPr/>
        </p:nvSpPr>
        <p:spPr bwMode="auto">
          <a:xfrm>
            <a:off x="7404546" y="5348109"/>
            <a:ext cx="3287267" cy="1989712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없음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 –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전부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highlight>
                <a:srgbClr val="C0C0C0"/>
              </a:highlight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highlight>
                <a:srgbClr val="C0C0C0"/>
              </a:highlight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highlight>
                <a:srgbClr val="C0C0C0"/>
              </a:highlight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전부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허용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077E6DF-BCA2-47E6-B5E1-F4C159CDD2CE}"/>
              </a:ext>
            </a:extLst>
          </p:cNvPr>
          <p:cNvCxnSpPr>
            <a:cxnSpLocks/>
          </p:cNvCxnSpPr>
          <p:nvPr/>
        </p:nvCxnSpPr>
        <p:spPr>
          <a:xfrm>
            <a:off x="3662616" y="5395836"/>
            <a:ext cx="0" cy="1245248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6BC076-02B8-4E1E-A0F2-CBC8713E6349}"/>
              </a:ext>
            </a:extLst>
          </p:cNvPr>
          <p:cNvSpPr/>
          <p:nvPr/>
        </p:nvSpPr>
        <p:spPr>
          <a:xfrm>
            <a:off x="3704655" y="6955903"/>
            <a:ext cx="2982084" cy="3738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압축 확장자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(ZIP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제외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허용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013C7DB-0E82-4796-951A-67D7C52BF8D8}"/>
              </a:ext>
            </a:extLst>
          </p:cNvPr>
          <p:cNvCxnSpPr>
            <a:cxnSpLocks/>
          </p:cNvCxnSpPr>
          <p:nvPr/>
        </p:nvCxnSpPr>
        <p:spPr>
          <a:xfrm>
            <a:off x="7077235" y="5395836"/>
            <a:ext cx="0" cy="1245248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BE6535E7-44A0-467F-B3CA-A112E1C0BE62}"/>
              </a:ext>
            </a:extLst>
          </p:cNvPr>
          <p:cNvPicPr/>
          <p:nvPr/>
        </p:nvPicPr>
        <p:blipFill rotWithShape="1">
          <a:blip r:embed="rId2"/>
          <a:srcRect l="4274" t="7198" r="5631"/>
          <a:stretch/>
        </p:blipFill>
        <p:spPr bwMode="auto">
          <a:xfrm>
            <a:off x="5439469" y="1353948"/>
            <a:ext cx="1573530" cy="227330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1CEAF02-B12C-4799-8F44-D6AA59D049B2}"/>
              </a:ext>
            </a:extLst>
          </p:cNvPr>
          <p:cNvPicPr/>
          <p:nvPr/>
        </p:nvPicPr>
        <p:blipFill rotWithShape="1">
          <a:blip r:embed="rId3"/>
          <a:srcRect r="3921"/>
          <a:stretch/>
        </p:blipFill>
        <p:spPr bwMode="auto">
          <a:xfrm>
            <a:off x="3735019" y="1362899"/>
            <a:ext cx="1629410" cy="192849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867251-8D2D-47FA-AF14-D5653D8137EE}"/>
              </a:ext>
            </a:extLst>
          </p:cNvPr>
          <p:cNvGrpSpPr/>
          <p:nvPr/>
        </p:nvGrpSpPr>
        <p:grpSpPr>
          <a:xfrm>
            <a:off x="7104550" y="1362899"/>
            <a:ext cx="2982487" cy="1034643"/>
            <a:chOff x="1101926" y="2474730"/>
            <a:chExt cx="8487960" cy="29445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0E7E03-64A1-4C27-A98E-E0966B95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926" y="2474730"/>
              <a:ext cx="8487960" cy="261021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2452015-1767-4DDE-8284-7BAE99220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48"/>
            <a:stretch/>
          </p:blipFill>
          <p:spPr>
            <a:xfrm>
              <a:off x="1101926" y="5066781"/>
              <a:ext cx="8487960" cy="352475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F93992A6-9C3C-4FC7-8F3E-BF196BFE000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100516" y="2444527"/>
            <a:ext cx="2982487" cy="239575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F6DFB8B-87A1-408B-A72F-F6DDDF3559D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42195" y="3796590"/>
            <a:ext cx="3288052" cy="1033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22395B-E599-4025-8AE2-0A86067DF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95" y="1353948"/>
            <a:ext cx="3288052" cy="2413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CA9415B-EA35-4F14-9872-396FB9C1BF9F}"/>
              </a:ext>
            </a:extLst>
          </p:cNvPr>
          <p:cNvPicPr/>
          <p:nvPr/>
        </p:nvPicPr>
        <p:blipFill rotWithShape="1">
          <a:blip r:embed="rId9"/>
          <a:srcRect l="10875" r="6921"/>
          <a:stretch/>
        </p:blipFill>
        <p:spPr bwMode="auto">
          <a:xfrm>
            <a:off x="3734066" y="3343348"/>
            <a:ext cx="1631315" cy="148272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209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877202" y="401976"/>
            <a:ext cx="1508350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테스트 경로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810895" y="817658"/>
            <a:ext cx="2269827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4)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포렌식 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–SIGNATURE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변조</a:t>
            </a:r>
            <a:endParaRPr lang="en-US" altLang="ko-KR" sz="1600" spc="-200" dirty="0">
              <a:ln w="3175">
                <a:noFill/>
              </a:ln>
              <a:gradFill>
                <a:gsLst>
                  <a:gs pos="6250">
                    <a:prstClr val="black">
                      <a:lumMod val="75000"/>
                      <a:lumOff val="25000"/>
                    </a:prstClr>
                  </a:gs>
                  <a:gs pos="28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4" name="TextBox 14"/>
          <p:cNvSpPr txBox="1"/>
          <p:nvPr/>
        </p:nvSpPr>
        <p:spPr bwMode="auto">
          <a:xfrm>
            <a:off x="356193" y="358765"/>
            <a:ext cx="575325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984DAEE-585E-4578-A3B2-CF8E5AE5E9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4010" y="1677328"/>
            <a:ext cx="3034549" cy="492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AD1CA62-CBC9-402F-BCF7-4321502975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3201" y="2248476"/>
            <a:ext cx="3034549" cy="548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E9C447B-648E-4D1D-BC33-1EC04CAE0B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04655" y="1677328"/>
            <a:ext cx="3312266" cy="507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E8695BB-6BC5-49C2-A2B1-88F9A27A383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04655" y="2310922"/>
            <a:ext cx="3312266" cy="486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01AE466-9195-4A07-A4C0-CDC6F6733EF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704655" y="2875434"/>
            <a:ext cx="3312266" cy="816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69F4CE-62F0-453F-93AD-A4FE053C1B6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704655" y="3840045"/>
            <a:ext cx="3312266" cy="651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E487D76-1766-4930-8753-D7B0A8214AD5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140928" y="1677328"/>
            <a:ext cx="2663472" cy="1342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A9760A-3AAF-4B4B-81E7-361A336734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298"/>
          <a:stretch/>
        </p:blipFill>
        <p:spPr>
          <a:xfrm>
            <a:off x="557092" y="2905125"/>
            <a:ext cx="3034794" cy="1576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0E57CB-C989-4D6E-A441-1456298EDF1A}"/>
              </a:ext>
            </a:extLst>
          </p:cNvPr>
          <p:cNvSpPr/>
          <p:nvPr/>
        </p:nvSpPr>
        <p:spPr>
          <a:xfrm>
            <a:off x="294555" y="4879305"/>
            <a:ext cx="3489140" cy="421819"/>
          </a:xfrm>
          <a:prstGeom prst="rect">
            <a:avLst/>
          </a:prstGeom>
          <a:solidFill>
            <a:srgbClr val="00AC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1.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 변조 후 유출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10F38C-ECED-46D1-9EC1-AD88CEE6A185}"/>
              </a:ext>
            </a:extLst>
          </p:cNvPr>
          <p:cNvSpPr/>
          <p:nvPr/>
        </p:nvSpPr>
        <p:spPr>
          <a:xfrm>
            <a:off x="3664297" y="4879305"/>
            <a:ext cx="3461893" cy="421819"/>
          </a:xfrm>
          <a:prstGeom prst="rect">
            <a:avLst/>
          </a:prstGeom>
          <a:solidFill>
            <a:srgbClr val="008F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2.</a:t>
            </a:r>
            <a:r>
              <a:rPr kumimoji="0" lang="ko-KR" altLang="en-US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다운 후 복구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1A1CBE-667D-4CED-87A4-A2F94E4E9DD0}"/>
              </a:ext>
            </a:extLst>
          </p:cNvPr>
          <p:cNvSpPr/>
          <p:nvPr/>
        </p:nvSpPr>
        <p:spPr>
          <a:xfrm>
            <a:off x="7065869" y="4879305"/>
            <a:ext cx="3316377" cy="421819"/>
          </a:xfrm>
          <a:prstGeom prst="rect">
            <a:avLst/>
          </a:prstGeom>
          <a:solidFill>
            <a:srgbClr val="0074B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3.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 파일 확인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3164CA-E791-4318-8E01-F4C6232DE8C4}"/>
              </a:ext>
            </a:extLst>
          </p:cNvPr>
          <p:cNvSpPr/>
          <p:nvPr/>
        </p:nvSpPr>
        <p:spPr bwMode="auto">
          <a:xfrm>
            <a:off x="554010" y="5335164"/>
            <a:ext cx="2982083" cy="166654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Signature Header/Footer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변조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PDF(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O)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파일의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시그니처를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PNG(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기밀탐지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X)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파일의 </a:t>
            </a:r>
            <a:r>
              <a:rPr lang="ko-KR" altLang="en-US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시그니처로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변조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→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어디든 업로드 가능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구글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,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카카오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,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네이버 등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71AD70-187C-42DA-BAE9-4CCB8E9BB835}"/>
              </a:ext>
            </a:extLst>
          </p:cNvPr>
          <p:cNvSpPr/>
          <p:nvPr/>
        </p:nvSpPr>
        <p:spPr bwMode="auto">
          <a:xfrm>
            <a:off x="3809807" y="5348109"/>
            <a:ext cx="3316377" cy="37388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업로드 된 유출파일 다운 →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시그니처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복구 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971501-EBB7-416E-81BF-050912B30FEF}"/>
              </a:ext>
            </a:extLst>
          </p:cNvPr>
          <p:cNvSpPr/>
          <p:nvPr/>
        </p:nvSpPr>
        <p:spPr bwMode="auto">
          <a:xfrm>
            <a:off x="7404546" y="5348109"/>
            <a:ext cx="3287267" cy="37388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정상적으로 파일이 열림을 확인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45AA8F4-138F-4690-8187-30A353264169}"/>
              </a:ext>
            </a:extLst>
          </p:cNvPr>
          <p:cNvCxnSpPr>
            <a:cxnSpLocks/>
          </p:cNvCxnSpPr>
          <p:nvPr/>
        </p:nvCxnSpPr>
        <p:spPr>
          <a:xfrm>
            <a:off x="3662616" y="5395836"/>
            <a:ext cx="0" cy="1706004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81753B5-CBF4-4534-A6DF-7DDE99FCCC9F}"/>
              </a:ext>
            </a:extLst>
          </p:cNvPr>
          <p:cNvCxnSpPr>
            <a:cxnSpLocks/>
          </p:cNvCxnSpPr>
          <p:nvPr/>
        </p:nvCxnSpPr>
        <p:spPr>
          <a:xfrm>
            <a:off x="7077235" y="5395836"/>
            <a:ext cx="0" cy="1706004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4156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877202" y="401976"/>
            <a:ext cx="1508350" cy="475824"/>
          </a:xfrm>
          <a:prstGeom prst="rect">
            <a:avLst/>
          </a:prstGeom>
          <a:noFill/>
        </p:spPr>
        <p:txBody>
          <a:bodyPr wrap="none" lIns="0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ko-KR" altLang="en-US" sz="2400" b="1" spc="-25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테스트 경로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810895" y="817658"/>
            <a:ext cx="2435321" cy="340723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5) 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내부 메일 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– Outlook</a:t>
            </a:r>
            <a:r>
              <a:rPr lang="ko-KR" altLang="en-US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 → </a:t>
            </a:r>
            <a:r>
              <a:rPr lang="en-US" altLang="ko-KR" sz="1600" spc="-200" dirty="0">
                <a:ln w="3175">
                  <a:noFill/>
                </a:ln>
                <a:gradFill>
                  <a:gsLst>
                    <a:gs pos="6250">
                      <a:prstClr val="black">
                        <a:lumMod val="75000"/>
                        <a:lumOff val="25000"/>
                      </a:prstClr>
                    </a:gs>
                    <a:gs pos="28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web</a:t>
            </a:r>
          </a:p>
        </p:txBody>
      </p:sp>
      <p:sp>
        <p:nvSpPr>
          <p:cNvPr id="4" name="TextBox 14"/>
          <p:cNvSpPr txBox="1"/>
          <p:nvPr/>
        </p:nvSpPr>
        <p:spPr bwMode="auto">
          <a:xfrm>
            <a:off x="356193" y="358765"/>
            <a:ext cx="575325" cy="536290"/>
          </a:xfrm>
          <a:prstGeom prst="rect">
            <a:avLst/>
          </a:prstGeom>
          <a:noFill/>
        </p:spPr>
        <p:txBody>
          <a:bodyPr wrap="none" lIns="91999" tIns="46000" rIns="91999" bIns="46000">
            <a:spAutoFit/>
          </a:bodyPr>
          <a:lstStyle/>
          <a:p>
            <a:pPr defTabSz="1049416">
              <a:lnSpc>
                <a:spcPct val="110000"/>
              </a:lnSpc>
              <a:defRPr/>
            </a:pPr>
            <a:r>
              <a:rPr lang="en-US" altLang="ko-KR" sz="2800" b="1" spc="-30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 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13281">
                      <a:srgbClr val="00ACB5"/>
                    </a:gs>
                    <a:gs pos="34000">
                      <a:srgbClr val="00ACB5"/>
                    </a:gs>
                  </a:gsLst>
                  <a:lin ang="5400000" scaled="1"/>
                </a:gradFill>
                <a:latin typeface="바탕" panose="02030600000101010101" pitchFamily="18" charset="-127"/>
                <a:ea typeface="바탕" panose="02030600000101010101" pitchFamily="18" charset="-127"/>
                <a:cs typeface="한컴바탕" panose="02030600000101010101" pitchFamily="18" charset="2"/>
              </a:rPr>
              <a:t>II</a:t>
            </a:r>
            <a:r>
              <a:rPr lang="en-US" altLang="ko-KR" sz="2800" b="1" spc="50" dirty="0">
                <a:ln w="15875">
                  <a:solidFill>
                    <a:srgbClr val="00ACB5"/>
                  </a:solidFill>
                </a:ln>
                <a:gradFill>
                  <a:gsLst>
                    <a:gs pos="3906">
                      <a:srgbClr val="00ACB5"/>
                    </a:gs>
                    <a:gs pos="70000">
                      <a:srgbClr val="00ACB5"/>
                    </a:gs>
                  </a:gsLst>
                  <a:lin ang="0" scaled="1"/>
                </a:gradFill>
                <a:latin typeface="한컴바탕" panose="02030600000101010101" pitchFamily="18" charset="2"/>
                <a:ea typeface="한컴바탕" panose="02030600000101010101" pitchFamily="18" charset="2"/>
                <a:cs typeface="한컴바탕" panose="02030600000101010101" pitchFamily="18" charset="2"/>
              </a:rPr>
              <a:t>.</a:t>
            </a:r>
            <a:endParaRPr lang="en-US" altLang="ko-KR" sz="2800" b="1" spc="-250" dirty="0">
              <a:ln w="15875">
                <a:solidFill>
                  <a:srgbClr val="00ACB5"/>
                </a:solidFill>
              </a:ln>
              <a:gradFill>
                <a:gsLst>
                  <a:gs pos="3906">
                    <a:srgbClr val="00ACB5"/>
                  </a:gs>
                  <a:gs pos="70000">
                    <a:srgbClr val="00ACB5"/>
                  </a:gs>
                </a:gsLst>
                <a:lin ang="0" scaled="1"/>
              </a:gradFill>
              <a:latin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DDC516-907A-4752-8E3F-6B2063A38B6F}"/>
              </a:ext>
            </a:extLst>
          </p:cNvPr>
          <p:cNvSpPr/>
          <p:nvPr/>
        </p:nvSpPr>
        <p:spPr>
          <a:xfrm>
            <a:off x="294555" y="4879305"/>
            <a:ext cx="3489140" cy="421819"/>
          </a:xfrm>
          <a:prstGeom prst="rect">
            <a:avLst/>
          </a:prstGeom>
          <a:solidFill>
            <a:srgbClr val="00AC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lvl="0" latinLnBrk="0">
              <a:defRPr/>
            </a:pP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바탕화면→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 WEB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(google, one note)</a:t>
            </a:r>
            <a:endParaRPr lang="ko-KR" altLang="en-US" b="1" kern="0" spc="-20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F025FE-17BF-47A4-A9A1-C104FCE3ECB1}"/>
              </a:ext>
            </a:extLst>
          </p:cNvPr>
          <p:cNvSpPr/>
          <p:nvPr/>
        </p:nvSpPr>
        <p:spPr>
          <a:xfrm>
            <a:off x="7065869" y="4879305"/>
            <a:ext cx="3316377" cy="421819"/>
          </a:xfrm>
          <a:prstGeom prst="rect">
            <a:avLst/>
          </a:prstGeom>
          <a:solidFill>
            <a:srgbClr val="0074B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lvl="0" latinLnBrk="0"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WEB Outlook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→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 WEB (google, one note)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B70AB3-B99C-4502-AA16-F700AA640542}"/>
              </a:ext>
            </a:extLst>
          </p:cNvPr>
          <p:cNvSpPr/>
          <p:nvPr/>
        </p:nvSpPr>
        <p:spPr bwMode="auto">
          <a:xfrm>
            <a:off x="554010" y="5335164"/>
            <a:ext cx="2982083" cy="697050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Drag&amp;drop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차단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0" lvl="1">
              <a:lnSpc>
                <a:spcPct val="150000"/>
              </a:lnSpc>
              <a:buClr>
                <a:srgbClr val="03464D"/>
              </a:buClr>
              <a:buSzPct val="80000"/>
              <a:defRPr/>
            </a:pP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B58D23-72CA-4A1D-A7F3-2BFA61A67361}"/>
              </a:ext>
            </a:extLst>
          </p:cNvPr>
          <p:cNvSpPr/>
          <p:nvPr/>
        </p:nvSpPr>
        <p:spPr bwMode="auto">
          <a:xfrm>
            <a:off x="3809807" y="5348109"/>
            <a:ext cx="3316377" cy="2220544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Drag&amp;drop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허용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0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Outlook program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→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web </a:t>
            </a:r>
            <a:r>
              <a:rPr lang="en-US" altLang="ko-KR" sz="1400" spc="-15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onenote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: 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19MB</a:t>
            </a:r>
            <a:r>
              <a:rPr lang="ko-KR" altLang="en-US" sz="1400" spc="-150" dirty="0">
                <a:ln w="9525"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</a:rPr>
              <a:t> ↓</a:t>
            </a:r>
            <a:r>
              <a:rPr lang="ko-KR" altLang="en-US" sz="1400" spc="-150" dirty="0">
                <a:ln w="9525"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조건 하에 모든 확장자 업로드 가능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Outlook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program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→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 google : </a:t>
            </a:r>
            <a:b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</a:b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용량 상관없이 모든 확장자 업로드 가능</a:t>
            </a: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endParaRPr lang="en-US" altLang="ko-KR" sz="1400" spc="-1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0" scaled="0"/>
              </a:gradFill>
              <a:latin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D0C5662-04F4-4E53-8ED3-D79A28F92BB6}"/>
              </a:ext>
            </a:extLst>
          </p:cNvPr>
          <p:cNvSpPr/>
          <p:nvPr/>
        </p:nvSpPr>
        <p:spPr bwMode="auto">
          <a:xfrm>
            <a:off x="7404546" y="5348109"/>
            <a:ext cx="3287267" cy="37388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pPr marL="182563" lvl="1" indent="-182563">
              <a:lnSpc>
                <a:spcPct val="150000"/>
              </a:lnSpc>
              <a:buClr>
                <a:srgbClr val="03464D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Drag 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자체가 막힘 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(</a:t>
            </a:r>
            <a:r>
              <a:rPr lang="ko-KR" altLang="en-US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둘 다 동일</a:t>
            </a:r>
            <a:r>
              <a:rPr lang="en-US" altLang="ko-KR" sz="1400" spc="-1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latin typeface="맑은 고딕" panose="020B0503020000020004" pitchFamily="50" charset="-127"/>
              </a:rPr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7485649-0C9F-4487-AD4B-5F5369A177ED}"/>
              </a:ext>
            </a:extLst>
          </p:cNvPr>
          <p:cNvCxnSpPr>
            <a:cxnSpLocks/>
          </p:cNvCxnSpPr>
          <p:nvPr/>
        </p:nvCxnSpPr>
        <p:spPr>
          <a:xfrm>
            <a:off x="3662616" y="5395836"/>
            <a:ext cx="0" cy="1850784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C31DCE4-3AA3-4C1F-B85C-BD0FA93126CB}"/>
              </a:ext>
            </a:extLst>
          </p:cNvPr>
          <p:cNvCxnSpPr>
            <a:cxnSpLocks/>
          </p:cNvCxnSpPr>
          <p:nvPr/>
        </p:nvCxnSpPr>
        <p:spPr>
          <a:xfrm>
            <a:off x="7077235" y="5395836"/>
            <a:ext cx="0" cy="1850784"/>
          </a:xfrm>
          <a:prstGeom prst="line">
            <a:avLst/>
          </a:prstGeom>
          <a:noFill/>
          <a:ln w="12700" cap="flat" cmpd="sng" algn="ctr">
            <a:solidFill>
              <a:srgbClr val="94AABB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88AE8C-131F-4FE8-A49F-F44ABBEE25AD}"/>
              </a:ext>
            </a:extLst>
          </p:cNvPr>
          <p:cNvSpPr/>
          <p:nvPr/>
        </p:nvSpPr>
        <p:spPr>
          <a:xfrm>
            <a:off x="3664297" y="4879305"/>
            <a:ext cx="3461893" cy="421819"/>
          </a:xfrm>
          <a:prstGeom prst="rect">
            <a:avLst/>
          </a:prstGeom>
          <a:solidFill>
            <a:srgbClr val="008FB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rtlCol="0" anchor="ctr"/>
          <a:lstStyle/>
          <a:p>
            <a:pPr lvl="0" latinLnBrk="0">
              <a:defRPr/>
            </a:pP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Calibri" panose="020F0502020204030204"/>
                <a:ea typeface="맑은 고딕" panose="020B0503020000020004" pitchFamily="50" charset="-127"/>
              </a:rPr>
              <a:t>Outlook Program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→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 WEB</a:t>
            </a:r>
            <a:r>
              <a:rPr lang="ko-KR" altLang="en-US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 </a:t>
            </a:r>
            <a:r>
              <a:rPr lang="en-US" altLang="ko-KR" b="1" kern="0" spc="-20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</a:rPr>
              <a:t>(google, one note)</a:t>
            </a:r>
            <a:endParaRPr kumimoji="0" lang="ko-KR" altLang="en-US" sz="1800" b="1" i="0" u="none" strike="noStrike" kern="0" cap="none" spc="-200" normalizeH="0" baseline="0" noProof="0" dirty="0">
              <a:ln>
                <a:noFill/>
              </a:ln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C2843F-AC22-4B2D-89DD-0E95772A1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09"/>
          <a:stretch/>
        </p:blipFill>
        <p:spPr>
          <a:xfrm>
            <a:off x="7293040" y="1927650"/>
            <a:ext cx="3316377" cy="2319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912B80-1E23-429D-8E0D-446784B3A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28600" b="-1370"/>
          <a:stretch/>
        </p:blipFill>
        <p:spPr>
          <a:xfrm>
            <a:off x="136256" y="1927650"/>
            <a:ext cx="3361189" cy="2319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1417D5-FDEA-467A-9C1D-DC07DB554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89" b="9449"/>
          <a:stretch/>
        </p:blipFill>
        <p:spPr>
          <a:xfrm>
            <a:off x="3593139" y="1593526"/>
            <a:ext cx="3604207" cy="1350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FF5C6C-774B-439D-AE9A-57D45B9722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09"/>
          <a:stretch/>
        </p:blipFill>
        <p:spPr>
          <a:xfrm>
            <a:off x="3590161" y="3218763"/>
            <a:ext cx="3604208" cy="1257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EB5D46-5989-41AB-91AB-A17E5F7BEE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122"/>
          <a:stretch/>
        </p:blipFill>
        <p:spPr>
          <a:xfrm>
            <a:off x="3590160" y="4521614"/>
            <a:ext cx="3604207" cy="202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9964C4-B242-47C8-8F60-65D84A2F33A6}"/>
              </a:ext>
            </a:extLst>
          </p:cNvPr>
          <p:cNvSpPr/>
          <p:nvPr/>
        </p:nvSpPr>
        <p:spPr>
          <a:xfrm>
            <a:off x="6262480" y="1436988"/>
            <a:ext cx="931887" cy="135436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onenote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E236E06-C4CB-49F5-A3D7-71E0EFE22D15}"/>
              </a:ext>
            </a:extLst>
          </p:cNvPr>
          <p:cNvSpPr/>
          <p:nvPr/>
        </p:nvSpPr>
        <p:spPr>
          <a:xfrm>
            <a:off x="6262480" y="3065038"/>
            <a:ext cx="931887" cy="135436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google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6186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kl 컬러팔레트 2_그라디언트">
      <a:dk1>
        <a:sysClr val="windowText" lastClr="000000"/>
      </a:dk1>
      <a:lt1>
        <a:sysClr val="window" lastClr="FFFFFF"/>
      </a:lt1>
      <a:dk2>
        <a:srgbClr val="94AABB"/>
      </a:dk2>
      <a:lt2>
        <a:srgbClr val="C7D2DA"/>
      </a:lt2>
      <a:accent1>
        <a:srgbClr val="00BBB4"/>
      </a:accent1>
      <a:accent2>
        <a:srgbClr val="00ACB5"/>
      </a:accent2>
      <a:accent3>
        <a:srgbClr val="0097B6"/>
      </a:accent3>
      <a:accent4>
        <a:srgbClr val="008AB7"/>
      </a:accent4>
      <a:accent5>
        <a:srgbClr val="0074B8"/>
      </a:accent5>
      <a:accent6>
        <a:srgbClr val="005DB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8770</TotalTime>
  <Words>1030</Words>
  <Application>Microsoft Office PowerPoint</Application>
  <PresentationFormat>사용자 지정</PresentationFormat>
  <Paragraphs>211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바탕</vt:lpstr>
      <vt:lpstr>한컴바탕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s_Dain Yoo (BKL)</dc:creator>
  <cp:lastModifiedBy>강민송</cp:lastModifiedBy>
  <cp:revision>102</cp:revision>
  <dcterms:created xsi:type="dcterms:W3CDTF">2020-02-18T06:23:12Z</dcterms:created>
  <dcterms:modified xsi:type="dcterms:W3CDTF">2023-02-16T04:48:19Z</dcterms:modified>
</cp:coreProperties>
</file>